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60" r:id="rId2"/>
    <p:sldId id="367" r:id="rId3"/>
    <p:sldId id="368" r:id="rId4"/>
    <p:sldId id="369" r:id="rId5"/>
    <p:sldId id="381" r:id="rId6"/>
    <p:sldId id="377" r:id="rId7"/>
    <p:sldId id="373" r:id="rId8"/>
    <p:sldId id="395" r:id="rId9"/>
    <p:sldId id="396" r:id="rId10"/>
    <p:sldId id="378" r:id="rId11"/>
    <p:sldId id="380" r:id="rId12"/>
    <p:sldId id="379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7" r:id="rId22"/>
    <p:sldId id="399" r:id="rId23"/>
    <p:sldId id="39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5A8C1"/>
    <a:srgbClr val="000000"/>
    <a:srgbClr val="FFC000"/>
    <a:srgbClr val="D9A709"/>
    <a:srgbClr val="F2B300"/>
    <a:srgbClr val="FFD72F"/>
    <a:srgbClr val="0033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5394" autoAdjust="0"/>
  </p:normalViewPr>
  <p:slideViewPr>
    <p:cSldViewPr>
      <p:cViewPr varScale="1">
        <p:scale>
          <a:sx n="163" d="100"/>
          <a:sy n="163" d="100"/>
        </p:scale>
        <p:origin x="174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63"/>
    </p:cViewPr>
  </p:sorterViewPr>
  <p:notesViewPr>
    <p:cSldViewPr>
      <p:cViewPr>
        <p:scale>
          <a:sx n="66" d="100"/>
          <a:sy n="66" d="100"/>
        </p:scale>
        <p:origin x="2534" y="10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48976-AAC7-49BF-A154-42992CC7AAAE}" type="datetimeFigureOut">
              <a:rPr lang="de-DE" smtClean="0"/>
              <a:t>01.06.2023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730E5-EABD-4FB8-82EC-461F5867997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274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24744" y="323528"/>
            <a:ext cx="3222104" cy="241657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20688" y="3131840"/>
            <a:ext cx="5760640" cy="54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61297-B7FA-4C17-BC31-299650A7B6B4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92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25538" y="323850"/>
            <a:ext cx="3221037" cy="24161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61297-B7FA-4C17-BC31-299650A7B6B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61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134306"/>
            <a:ext cx="6480720" cy="6480720"/>
          </a:xfrm>
          <a:prstGeom prst="ellipse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  <a:solidFill>
            <a:srgbClr val="FFFFFF">
              <a:alpha val="64706"/>
            </a:srgbClr>
          </a:solidFill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  <a:solidFill>
            <a:schemeClr val="bg1">
              <a:alpha val="65098"/>
            </a:schemeClr>
          </a:solidFill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/>
              <a:t>Formatvorlage des Untertitelmasters durch Klicken bearbeiten</a:t>
            </a:r>
            <a:endParaRPr kumimoji="0" lang="en-US" dirty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 eaLnBrk="1" latinLnBrk="0" hangingPunct="1"/>
            <a:fld id="{7EC807A7-091E-41F5-BB9E-4372317F88D7}" type="datetime1">
              <a:rPr lang="en-US" smtClean="0"/>
              <a:t>6/1/2023</a:t>
            </a:fld>
            <a:endParaRPr lang="en-US" sz="1600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1" name="Rechtec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htec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htec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htec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86" l="5057" r="97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03" y="122970"/>
            <a:ext cx="3517801" cy="30908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de-DE" dirty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1126621-9592-4721-9949-057973DBA977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Gleichschenkliges Dreiec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C69E40-8CE9-47F0-9F14-6486B541D5BA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D8CC1FF-B55D-409C-A5C4-513C7143FD5A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Gleichschenkliges Dreiec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 marL="274320" indent="-274320" algn="just">
              <a:buClr>
                <a:schemeClr val="accent4">
                  <a:lumMod val="75000"/>
                </a:schemeClr>
              </a:buClr>
              <a:buFont typeface="Segoe UI Symbol" panose="020B0502040204020203" pitchFamily="34" charset="0"/>
              <a:buChar char="⁜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  <a:lvl2pPr marL="548640" indent="-274320" algn="just">
              <a:buClr>
                <a:schemeClr val="accent4">
                  <a:lumMod val="75000"/>
                </a:schemeClr>
              </a:buClr>
              <a:buFont typeface="Segoe UI Symbol" panose="020B0502040204020203" pitchFamily="34" charset="0"/>
              <a:buChar char="⁕"/>
              <a:defRPr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2pPr>
            <a:lvl3pPr marL="822960" indent="-228600" algn="just">
              <a:buClr>
                <a:schemeClr val="accent4">
                  <a:lumMod val="75000"/>
                </a:schemeClr>
              </a:buClr>
              <a:buFont typeface="Segoe UI Symbol" panose="020B0502040204020203" pitchFamily="34" charset="0"/>
              <a:buChar char="⊹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3pPr>
            <a:lvl4pPr marL="1097280" indent="-228600" algn="just"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4pPr>
            <a:lvl5pPr marL="1371600" indent="-228600" algn="just">
              <a:buClr>
                <a:schemeClr val="accent4">
                  <a:lumMod val="75000"/>
                </a:schemeClr>
              </a:buClr>
              <a:buFont typeface="Symbol" panose="05050102010706020507" pitchFamily="18" charset="2"/>
              <a:buChar char="-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52400"/>
            <a:ext cx="1440160" cy="1440160"/>
          </a:xfrm>
          <a:prstGeom prst="ellipse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11560" y="6356350"/>
            <a:ext cx="2289048" cy="365760"/>
          </a:xfrm>
        </p:spPr>
        <p:txBody>
          <a:bodyPr/>
          <a:lstStyle/>
          <a:p>
            <a:pPr eaLnBrk="1" latinLnBrk="0" hangingPunct="1"/>
            <a:fld id="{0990D6DE-4926-4D39-9D59-99C571549604}" type="datetime1">
              <a:rPr lang="en-US" smtClean="0"/>
              <a:t>6/1/2023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155504" y="6355080"/>
            <a:ext cx="1520952" cy="365760"/>
          </a:xfrm>
        </p:spPr>
        <p:txBody>
          <a:bodyPr/>
          <a:lstStyle>
            <a:lvl1pPr algn="r">
              <a:defRPr/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 eaLnBrk="1" latinLnBrk="0" hangingPunct="1"/>
            <a:fld id="{7E0F8972-A39F-4137-AABF-AA785BBC6C2E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7" name="Rechtec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B15DAA5-D8D8-47D3-B5FF-4F09D90E65D1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>
            <a:lvl1pPr marL="274320" indent="-274320">
              <a:buClr>
                <a:schemeClr val="accent3"/>
              </a:buClr>
              <a:buFont typeface="Segoe UI Symbol" panose="020B0502040204020203" pitchFamily="34" charset="0"/>
              <a:buChar char="⁜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  <a:lvl2pPr marL="548640" indent="-274320">
              <a:buClr>
                <a:schemeClr val="accent3"/>
              </a:buClr>
              <a:buFont typeface="Segoe UI Symbol" panose="020B0502040204020203" pitchFamily="34" charset="0"/>
              <a:buChar char="⁕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2pPr>
            <a:lvl3pPr marL="822960" indent="-228600">
              <a:buClr>
                <a:schemeClr val="accent3"/>
              </a:buClr>
              <a:buFont typeface="Segoe UI Symbol" panose="020B0502040204020203" pitchFamily="34" charset="0"/>
              <a:buChar char="⁘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3pPr>
            <a:lvl4pPr marL="109728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4pPr>
            <a:lvl5pPr marL="1371600" indent="-228600">
              <a:buClr>
                <a:schemeClr val="accent3"/>
              </a:buClr>
              <a:buFont typeface="Symbol" panose="05050102010706020507" pitchFamily="18" charset="2"/>
              <a:buChar char="-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>
            <a:lvl1pPr marL="274320" indent="-274320">
              <a:buClr>
                <a:schemeClr val="accent3"/>
              </a:buClr>
              <a:buFont typeface="Segoe UI Symbol" panose="020B0502040204020203" pitchFamily="34" charset="0"/>
              <a:buChar char="⁜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  <a:lvl2pPr marL="548640" indent="-274320">
              <a:buClr>
                <a:schemeClr val="accent3"/>
              </a:buClr>
              <a:buFont typeface="Segoe UI Symbol" panose="020B0502040204020203" pitchFamily="34" charset="0"/>
              <a:buChar char="⁕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2pPr>
            <a:lvl3pPr marL="822960" indent="-228600">
              <a:buClr>
                <a:schemeClr val="accent3"/>
              </a:buClr>
              <a:buFont typeface="Segoe UI Symbol" panose="020B0502040204020203" pitchFamily="34" charset="0"/>
              <a:buChar char="⁘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3pPr>
            <a:lvl4pPr marL="1154430" indent="-285750">
              <a:buClr>
                <a:schemeClr val="accent3"/>
              </a:buClr>
              <a:buFont typeface="Courier New" panose="02070309020205020404" pitchFamily="49" charset="0"/>
              <a:buChar char="o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4pPr>
            <a:lvl5pPr marL="1371600" indent="-228600">
              <a:buClr>
                <a:schemeClr val="accent3"/>
              </a:buClr>
              <a:buFont typeface="Symbol" panose="05050102010706020507" pitchFamily="18" charset="2"/>
              <a:buChar char="-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126AB32A-C1DA-4D02-998C-9E20C2396A71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52400"/>
            <a:ext cx="1440160" cy="1440160"/>
          </a:xfrm>
          <a:prstGeom prst="ellipse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453CA754-97A8-49E3-90E3-8B83896628EF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6" name="Gleichschenkliges Dreiec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21288"/>
            <a:ext cx="792088" cy="792088"/>
          </a:xfrm>
          <a:prstGeom prst="ellipse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21288"/>
            <a:ext cx="792088" cy="792088"/>
          </a:xfrm>
          <a:prstGeom prst="ellipse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6" name="Inhaltsplatzhalt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 marL="274320" indent="-274320" algn="just">
              <a:buClr>
                <a:schemeClr val="accent4">
                  <a:lumMod val="75000"/>
                </a:schemeClr>
              </a:buClr>
              <a:buFont typeface="Segoe UI Symbol" panose="020B0502040204020203" pitchFamily="34" charset="0"/>
              <a:buChar char="⁜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  <a:lvl2pPr marL="548640" indent="-274320" algn="just">
              <a:buClr>
                <a:schemeClr val="accent4">
                  <a:lumMod val="75000"/>
                </a:schemeClr>
              </a:buClr>
              <a:buFont typeface="Segoe UI Symbol" panose="020B0502040204020203" pitchFamily="34" charset="0"/>
              <a:buChar char="⁕"/>
              <a:defRPr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2pPr>
            <a:lvl3pPr marL="822960" indent="-228600" algn="just">
              <a:buClr>
                <a:schemeClr val="accent4">
                  <a:lumMod val="75000"/>
                </a:schemeClr>
              </a:buClr>
              <a:buFont typeface="Segoe UI Symbol" panose="020B0502040204020203" pitchFamily="34" charset="0"/>
              <a:buChar char="⊹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3pPr>
            <a:lvl4pPr marL="1097280" indent="-228600" algn="just"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4pPr>
            <a:lvl5pPr marL="1371600" indent="-228600" algn="just">
              <a:buClr>
                <a:schemeClr val="accent4">
                  <a:lumMod val="75000"/>
                </a:schemeClr>
              </a:buClr>
              <a:buFont typeface="Symbol" panose="05050102010706020507" pitchFamily="18" charset="2"/>
              <a:buChar char="-"/>
              <a:defRPr>
                <a:latin typeface="Segoe UI Symbol" panose="020B0502040204020203" pitchFamily="34" charset="0"/>
                <a:ea typeface="Segoe UI Symbol" panose="020B0502040204020203" pitchFamily="34" charset="0"/>
              </a:defRPr>
            </a:lvl5pPr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2423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313B93E7-5FA1-4600-A361-0C5CB59AD366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Gerade Verbindung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Gleichschenkliges Dreiec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002EB7EF-F363-469D-AE0E-2B8EB774714E}" type="datetime1">
              <a:rPr lang="en-US" smtClean="0"/>
              <a:t>6/1/2023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Gerade Verbindung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Gerade Verbindung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Gleichschenkliges Dreiec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6700" dirty="0"/>
              <a:t>Gleichgesinnt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de-DE" dirty="0"/>
              <a:t>Die Bedeutung der Peer-Gruppe für Kinder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99592" y="5877272"/>
            <a:ext cx="6192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Veronika Hundegger				          hallo@erwachsenenbildung-muenchen.de	      		</a:t>
            </a:r>
          </a:p>
          <a:p>
            <a:r>
              <a:rPr lang="de-DE" dirty="0"/>
              <a:t>www.erwachsenenbildung-muenchen.de</a:t>
            </a:r>
          </a:p>
        </p:txBody>
      </p:sp>
    </p:spTree>
    <p:extLst>
      <p:ext uri="{BB962C8B-B14F-4D97-AF65-F5344CB8AC3E}">
        <p14:creationId xmlns:p14="http://schemas.microsoft.com/office/powerpoint/2010/main" val="309384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Kinder brauchen Kinder.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59" y="1772816"/>
            <a:ext cx="6048674" cy="403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hteck 4"/>
          <p:cNvSpPr/>
          <p:nvPr/>
        </p:nvSpPr>
        <p:spPr>
          <a:xfrm>
            <a:off x="6264188" y="1200944"/>
            <a:ext cx="2268252" cy="1219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Freude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Wohlbefinden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Glück</a:t>
            </a:r>
          </a:p>
        </p:txBody>
      </p:sp>
      <p:sp>
        <p:nvSpPr>
          <p:cNvPr id="7" name="Rechteck 6"/>
          <p:cNvSpPr/>
          <p:nvPr/>
        </p:nvSpPr>
        <p:spPr>
          <a:xfrm>
            <a:off x="363326" y="2992760"/>
            <a:ext cx="3371123" cy="1796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Entwicklung von Moral</a:t>
            </a:r>
          </a:p>
          <a:p>
            <a:pPr algn="ctr"/>
            <a:endParaRPr lang="de-DE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Aushandlung und Überprüfung von Normen und Werten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Altruismus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Prosoziales Verhalten</a:t>
            </a:r>
          </a:p>
        </p:txBody>
      </p:sp>
      <p:sp>
        <p:nvSpPr>
          <p:cNvPr id="9" name="Rechteck 8"/>
          <p:cNvSpPr/>
          <p:nvPr/>
        </p:nvSpPr>
        <p:spPr>
          <a:xfrm>
            <a:off x="363326" y="1200944"/>
            <a:ext cx="5504818" cy="1219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Soziale Entwicklung,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Kommunikation 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&amp; Kognition</a:t>
            </a:r>
          </a:p>
        </p:txBody>
      </p:sp>
    </p:spTree>
    <p:extLst>
      <p:ext uri="{BB962C8B-B14F-4D97-AF65-F5344CB8AC3E}">
        <p14:creationId xmlns:p14="http://schemas.microsoft.com/office/powerpoint/2010/main" val="8243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08" y="1340768"/>
            <a:ext cx="5366280" cy="3563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152"/>
            <a:ext cx="8229600" cy="990600"/>
          </a:xfrm>
        </p:spPr>
        <p:txBody>
          <a:bodyPr anchor="t">
            <a:normAutofit/>
          </a:bodyPr>
          <a:lstStyle/>
          <a:p>
            <a:pPr algn="ctr"/>
            <a:r>
              <a:rPr lang="de-DE" sz="2800" dirty="0"/>
              <a:t>Beziehungen zwischen Kindern</a:t>
            </a:r>
            <a:br>
              <a:rPr lang="de-DE" sz="2800" dirty="0"/>
            </a:br>
            <a:r>
              <a:rPr lang="de-DE" sz="2800" dirty="0"/>
              <a:t> sind horizontal.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3456384" cy="38164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de-DE" sz="2000" dirty="0"/>
              <a:t>Gleichaltrige begegnen sich auf Augenhöhe. </a:t>
            </a:r>
          </a:p>
          <a:p>
            <a:pPr marL="0" indent="0" algn="l">
              <a:buNone/>
            </a:pPr>
            <a:r>
              <a:rPr lang="de-DE" sz="2000" dirty="0"/>
              <a:t>Sie sind einander in Bezug auf Wissen, Macht und Status ebenbürtig.</a:t>
            </a:r>
          </a:p>
          <a:p>
            <a:pPr marL="0" indent="0" algn="l">
              <a:buNone/>
            </a:pPr>
            <a:r>
              <a:rPr lang="de-DE" sz="2000" dirty="0"/>
              <a:t>Peers bilden füreinander hervorragende Modelle und Rollenvorbilder.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9512" y="5229200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Horizontale Beziehungen befördern Vertrautheit und ein Gefühl der Zusammengehörigkeit. Bedeutungen können in gleichberechtigten Diskursen ausgehandelt werden. Gemeinsam experimentieren die Kinder mit Normen, Werten und dazugehörigem Verhalten.</a:t>
            </a:r>
          </a:p>
        </p:txBody>
      </p:sp>
    </p:spTree>
    <p:extLst>
      <p:ext uri="{BB962C8B-B14F-4D97-AF65-F5344CB8AC3E}">
        <p14:creationId xmlns:p14="http://schemas.microsoft.com/office/powerpoint/2010/main" val="1126958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152"/>
            <a:ext cx="8229600" cy="990600"/>
          </a:xfrm>
        </p:spPr>
        <p:txBody>
          <a:bodyPr anchor="t">
            <a:normAutofit/>
          </a:bodyPr>
          <a:lstStyle/>
          <a:p>
            <a:pPr algn="ctr"/>
            <a:r>
              <a:rPr lang="de-DE" sz="2800" dirty="0"/>
              <a:t>Beziehungen zwischen Erwachsenem</a:t>
            </a:r>
            <a:br>
              <a:rPr lang="de-DE" sz="2800" dirty="0"/>
            </a:br>
            <a:r>
              <a:rPr lang="de-DE" sz="2800" dirty="0"/>
              <a:t>und Kind sind vertikal.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3069013" cy="493776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de-DE" sz="2000" dirty="0"/>
              <a:t>Der Erwachsene verfügt immer über mehr Wissen, Handlungsspielraum, Macht und materiellen Besitz.</a:t>
            </a:r>
          </a:p>
          <a:p>
            <a:pPr marL="0" indent="0" algn="l">
              <a:buNone/>
            </a:pPr>
            <a:r>
              <a:rPr lang="de-DE" sz="2000" dirty="0"/>
              <a:t>Kinder befinden sich in einer Position der Abhängigkeit.</a:t>
            </a:r>
          </a:p>
          <a:p>
            <a:pPr marL="0" indent="0" algn="l">
              <a:buNone/>
            </a:pPr>
            <a:r>
              <a:rPr lang="de-DE" sz="2000" dirty="0"/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43" y="1397124"/>
            <a:ext cx="5174029" cy="3505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457200" y="5235451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Vertikale Beziehungen sind wichtig. Sie haben eine schützende, unterstützende und erzieherische Funktion. </a:t>
            </a:r>
          </a:p>
        </p:txBody>
      </p:sp>
    </p:spTree>
    <p:extLst>
      <p:ext uri="{BB962C8B-B14F-4D97-AF65-F5344CB8AC3E}">
        <p14:creationId xmlns:p14="http://schemas.microsoft.com/office/powerpoint/2010/main" val="13478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Freundschaften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Kinder, die viel zusammen spielen werden Freunde.</a:t>
            </a:r>
          </a:p>
          <a:p>
            <a:pPr marL="0" indent="0">
              <a:buNone/>
            </a:pPr>
            <a:r>
              <a:rPr lang="de-DE" sz="2000" dirty="0"/>
              <a:t>Beste Freunde</a:t>
            </a:r>
          </a:p>
          <a:p>
            <a:pPr marL="0" indent="0">
              <a:buNone/>
            </a:pPr>
            <a:r>
              <a:rPr lang="de-DE" sz="2000" dirty="0"/>
              <a:t>… spielen besonders lange und komplex miteinander.</a:t>
            </a:r>
          </a:p>
          <a:p>
            <a:pPr marL="0" indent="0">
              <a:buNone/>
            </a:pPr>
            <a:r>
              <a:rPr lang="de-DE" sz="2000" dirty="0"/>
              <a:t>… können ihre Emotionen im Spiel besonders gut regulieren.</a:t>
            </a:r>
          </a:p>
          <a:p>
            <a:pPr marL="0" indent="0">
              <a:buNone/>
            </a:pPr>
            <a:r>
              <a:rPr lang="de-DE" sz="2000" dirty="0"/>
              <a:t>… lösen Konflikte schnell und nachhaltig.</a:t>
            </a:r>
            <a:r>
              <a:rPr lang="de-DE" sz="2000" baseline="30000" dirty="0"/>
              <a:t>1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16" y="3220210"/>
            <a:ext cx="5281736" cy="3521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34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Freundschaften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de-DE" sz="2000" dirty="0"/>
              <a:t>Kinder mit besten Freunden</a:t>
            </a:r>
          </a:p>
          <a:p>
            <a:pPr marL="0" indent="0" algn="l">
              <a:buNone/>
            </a:pPr>
            <a:r>
              <a:rPr lang="de-DE" sz="2000" dirty="0"/>
              <a:t>… sind sozial kompetenter.</a:t>
            </a:r>
          </a:p>
          <a:p>
            <a:pPr marL="0" indent="0" algn="l">
              <a:buNone/>
            </a:pPr>
            <a:r>
              <a:rPr lang="de-DE" sz="2000" dirty="0"/>
              <a:t>… verhalten sich seltener aggressiv oder störend. </a:t>
            </a:r>
          </a:p>
          <a:p>
            <a:pPr marL="0" indent="0" algn="l">
              <a:buNone/>
            </a:pPr>
            <a:r>
              <a:rPr lang="de-DE" sz="2000" dirty="0"/>
              <a:t>… berichten weniger über Selbstwertprobleme.</a:t>
            </a:r>
          </a:p>
          <a:p>
            <a:pPr marL="0" indent="0" algn="l">
              <a:buNone/>
            </a:pPr>
            <a:r>
              <a:rPr lang="de-DE" sz="2000" dirty="0"/>
              <a:t>… zeigen weniger depressive Verstimmungen.</a:t>
            </a:r>
          </a:p>
          <a:p>
            <a:pPr marL="0" indent="0" algn="l">
              <a:buNone/>
            </a:pPr>
            <a:r>
              <a:rPr lang="de-DE" sz="2000" dirty="0"/>
              <a:t>… haben durchschnittlich einen höheren IQ.</a:t>
            </a:r>
          </a:p>
          <a:p>
            <a:pPr marL="0" indent="0" algn="l">
              <a:buNone/>
            </a:pPr>
            <a:r>
              <a:rPr lang="de-DE" sz="2000" dirty="0"/>
              <a:t>… zeigen bessere schulische Leistungen.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39975"/>
            <a:ext cx="4211960" cy="2801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3840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Freundschaften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de-DE" sz="2000" dirty="0"/>
              <a:t>Kinder ohne Freunde</a:t>
            </a:r>
          </a:p>
          <a:p>
            <a:pPr marL="0" indent="0" algn="l">
              <a:buNone/>
            </a:pPr>
            <a:r>
              <a:rPr lang="de-DE" sz="2000" dirty="0"/>
              <a:t>… verhalten sich häufiger sozial „auffällig“:</a:t>
            </a:r>
          </a:p>
          <a:p>
            <a:pPr marL="0" indent="0" algn="l">
              <a:buNone/>
            </a:pPr>
            <a:r>
              <a:rPr lang="de-DE" sz="2000" dirty="0"/>
              <a:t>	Extreme Schüchternheit und Zurückgezogenheit </a:t>
            </a:r>
          </a:p>
          <a:p>
            <a:pPr marL="0" indent="0" algn="l">
              <a:buNone/>
            </a:pPr>
            <a:r>
              <a:rPr lang="de-DE" sz="2000" dirty="0"/>
              <a:t>	Aggressivität und Regelverletzungen.</a:t>
            </a:r>
          </a:p>
          <a:p>
            <a:pPr marL="0" indent="0" algn="l">
              <a:buNone/>
            </a:pPr>
            <a:r>
              <a:rPr lang="de-DE" sz="2000" dirty="0"/>
              <a:t>… berichten häufiger über depressive Verstimmungen.</a:t>
            </a:r>
            <a:r>
              <a:rPr lang="de-DE" sz="2000" baseline="30000" dirty="0"/>
              <a:t>1</a:t>
            </a:r>
          </a:p>
          <a:p>
            <a:pPr marL="0" indent="0" algn="l">
              <a:buNone/>
            </a:pPr>
            <a:endParaRPr lang="de-DE" sz="2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58" y="3170271"/>
            <a:ext cx="4472342" cy="2981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4472341" cy="296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980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Freundschaften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de-DE" sz="2000" dirty="0"/>
              <a:t>Menschen, die in der Kindheit keine Freunde hatten,</a:t>
            </a:r>
          </a:p>
          <a:p>
            <a:pPr marL="0" indent="0" algn="l">
              <a:buNone/>
            </a:pPr>
            <a:r>
              <a:rPr lang="de-DE" sz="2000" dirty="0"/>
              <a:t>… haben auch als Jugendliche und Erwachsene öfter Schwierigkeiten.</a:t>
            </a:r>
          </a:p>
          <a:p>
            <a:pPr marL="0" indent="0" algn="l">
              <a:buNone/>
            </a:pPr>
            <a:r>
              <a:rPr lang="de-DE" sz="2000" dirty="0"/>
              <a:t>… brechen häufiger die Schule ab.</a:t>
            </a:r>
          </a:p>
          <a:p>
            <a:pPr marL="0" indent="0" algn="l">
              <a:buNone/>
            </a:pPr>
            <a:r>
              <a:rPr lang="de-DE" sz="2000" dirty="0"/>
              <a:t>… werden öfter straffällig.</a:t>
            </a:r>
          </a:p>
          <a:p>
            <a:pPr marL="0" indent="0" algn="l">
              <a:buNone/>
            </a:pPr>
            <a:r>
              <a:rPr lang="de-DE" sz="2000" dirty="0"/>
              <a:t>… verhalten sich aggressiv.</a:t>
            </a:r>
          </a:p>
          <a:p>
            <a:pPr marL="0" indent="0" algn="l">
              <a:buNone/>
            </a:pPr>
            <a:r>
              <a:rPr lang="de-DE" sz="2000" dirty="0"/>
              <a:t>… klagen vermehrt über ein geringes Selbstwertgefühl.</a:t>
            </a:r>
          </a:p>
          <a:p>
            <a:pPr marL="0" indent="0" algn="l">
              <a:buNone/>
            </a:pPr>
            <a:r>
              <a:rPr lang="de-DE" sz="2000" dirty="0"/>
              <a:t>… leiden häufiger unter Einsamkeit.</a:t>
            </a:r>
            <a:r>
              <a:rPr lang="de-DE" sz="2000" baseline="30000" dirty="0"/>
              <a:t>2</a:t>
            </a:r>
          </a:p>
          <a:p>
            <a:pPr marL="0" indent="0" algn="l">
              <a:buNone/>
            </a:pPr>
            <a:r>
              <a:rPr lang="de-DE" sz="2000" dirty="0"/>
              <a:t> </a:t>
            </a:r>
          </a:p>
          <a:p>
            <a:pPr marL="0" indent="0" algn="l">
              <a:buNone/>
            </a:pPr>
            <a:endParaRPr lang="de-DE" sz="2000" dirty="0"/>
          </a:p>
          <a:p>
            <a:pPr marL="0" indent="0" algn="l">
              <a:buNone/>
            </a:pP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73016"/>
            <a:ext cx="3672408" cy="314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05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Freundschaften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de-DE" sz="2000" dirty="0"/>
          </a:p>
          <a:p>
            <a:pPr marL="0" indent="0" algn="l">
              <a:buNone/>
            </a:pPr>
            <a:endParaRPr lang="de-DE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21853" r="4496"/>
          <a:stretch/>
        </p:blipFill>
        <p:spPr>
          <a:xfrm>
            <a:off x="467544" y="1412775"/>
            <a:ext cx="3960440" cy="39757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8" y="1412776"/>
            <a:ext cx="3975769" cy="397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8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Engelskreis und Teufelskreis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de-DE" sz="2000" dirty="0"/>
          </a:p>
          <a:p>
            <a:pPr marL="0" indent="0" algn="l">
              <a:buNone/>
            </a:pPr>
            <a:endParaRPr lang="de-DE" sz="200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133357" y="856300"/>
            <a:ext cx="5518763" cy="3364788"/>
            <a:chOff x="179512" y="1512040"/>
            <a:chExt cx="5518763" cy="3364788"/>
          </a:xfrm>
        </p:grpSpPr>
        <p:sp>
          <p:nvSpPr>
            <p:cNvPr id="8" name="Flussdiagramm: Verbindungsstelle 7"/>
            <p:cNvSpPr/>
            <p:nvPr/>
          </p:nvSpPr>
          <p:spPr>
            <a:xfrm>
              <a:off x="179512" y="3261064"/>
              <a:ext cx="2924718" cy="1613334"/>
            </a:xfrm>
            <a:prstGeom prst="flowChartConnector">
              <a:avLst/>
            </a:prstGeom>
            <a:noFill/>
            <a:ln w="12700">
              <a:solidFill>
                <a:schemeClr val="bg1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Ink Free" panose="03080402000500000000" pitchFamily="66" charset="0"/>
                </a:rPr>
                <a:t>Erwerb neuer &amp; Ausdifferenzierung vorhandener Kompetenzen</a:t>
              </a:r>
            </a:p>
          </p:txBody>
        </p:sp>
        <p:sp>
          <p:nvSpPr>
            <p:cNvPr id="9" name="Flussdiagramm: Verbindungsstelle 8"/>
            <p:cNvSpPr/>
            <p:nvPr/>
          </p:nvSpPr>
          <p:spPr>
            <a:xfrm>
              <a:off x="1763688" y="1512040"/>
              <a:ext cx="2139207" cy="1456184"/>
            </a:xfrm>
            <a:prstGeom prst="flowChartConnector">
              <a:avLst/>
            </a:prstGeom>
            <a:noFill/>
            <a:ln w="12700">
              <a:solidFill>
                <a:schemeClr val="bg1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Ink Free" panose="03080402000500000000" pitchFamily="66" charset="0"/>
                </a:rPr>
                <a:t>Gute soziale Kompetenzen</a:t>
              </a:r>
            </a:p>
          </p:txBody>
        </p:sp>
        <p:sp>
          <p:nvSpPr>
            <p:cNvPr id="10" name="Flussdiagramm: Verbindungsstelle 9"/>
            <p:cNvSpPr/>
            <p:nvPr/>
          </p:nvSpPr>
          <p:spPr>
            <a:xfrm>
              <a:off x="3440809" y="3079111"/>
              <a:ext cx="2257466" cy="1622648"/>
            </a:xfrm>
            <a:prstGeom prst="flowChartConnector">
              <a:avLst/>
            </a:prstGeom>
            <a:noFill/>
            <a:ln w="12700">
              <a:solidFill>
                <a:schemeClr val="bg1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Ink Free" panose="03080402000500000000" pitchFamily="66" charset="0"/>
                </a:rPr>
                <a:t>Erfolgreiche Teilnahme an sozialen Interaktionen</a:t>
              </a:r>
            </a:p>
          </p:txBody>
        </p:sp>
        <p:sp>
          <p:nvSpPr>
            <p:cNvPr id="12" name="Bogen 11"/>
            <p:cNvSpPr/>
            <p:nvPr/>
          </p:nvSpPr>
          <p:spPr>
            <a:xfrm>
              <a:off x="3031026" y="2213543"/>
              <a:ext cx="1944216" cy="1447948"/>
            </a:xfrm>
            <a:prstGeom prst="arc">
              <a:avLst/>
            </a:prstGeom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Bogen 12"/>
            <p:cNvSpPr/>
            <p:nvPr/>
          </p:nvSpPr>
          <p:spPr>
            <a:xfrm rot="8375657">
              <a:off x="2432430" y="3428880"/>
              <a:ext cx="1944216" cy="1447948"/>
            </a:xfrm>
            <a:prstGeom prst="arc">
              <a:avLst/>
            </a:prstGeom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Bogen 13"/>
            <p:cNvSpPr/>
            <p:nvPr/>
          </p:nvSpPr>
          <p:spPr>
            <a:xfrm rot="15982445">
              <a:off x="717288" y="2410958"/>
              <a:ext cx="1944216" cy="1447948"/>
            </a:xfrm>
            <a:prstGeom prst="arc">
              <a:avLst/>
            </a:prstGeom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4522091" y="3493572"/>
            <a:ext cx="4518068" cy="2979637"/>
            <a:chOff x="179512" y="1512040"/>
            <a:chExt cx="5518763" cy="3364788"/>
          </a:xfrm>
        </p:grpSpPr>
        <p:sp>
          <p:nvSpPr>
            <p:cNvPr id="17" name="Flussdiagramm: Verbindungsstelle 16"/>
            <p:cNvSpPr/>
            <p:nvPr/>
          </p:nvSpPr>
          <p:spPr>
            <a:xfrm>
              <a:off x="179512" y="3261064"/>
              <a:ext cx="2924718" cy="1613334"/>
            </a:xfrm>
            <a:prstGeom prst="flowChartConnector">
              <a:avLst/>
            </a:prstGeom>
            <a:noFill/>
            <a:ln w="12700">
              <a:solidFill>
                <a:schemeClr val="bg1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Eingeschränkte Möglichkeiten soziale Kompetenzen zu verbessern</a:t>
              </a:r>
            </a:p>
          </p:txBody>
        </p:sp>
        <p:sp>
          <p:nvSpPr>
            <p:cNvPr id="18" name="Flussdiagramm: Verbindungsstelle 17"/>
            <p:cNvSpPr/>
            <p:nvPr/>
          </p:nvSpPr>
          <p:spPr>
            <a:xfrm>
              <a:off x="1763688" y="1512040"/>
              <a:ext cx="2139207" cy="1456184"/>
            </a:xfrm>
            <a:prstGeom prst="flowChartConnector">
              <a:avLst/>
            </a:prstGeom>
            <a:noFill/>
            <a:ln w="12700">
              <a:solidFill>
                <a:schemeClr val="bg1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Mangelnde soziale Kompetenzen</a:t>
              </a:r>
            </a:p>
          </p:txBody>
        </p:sp>
        <p:sp>
          <p:nvSpPr>
            <p:cNvPr id="19" name="Flussdiagramm: Verbindungsstelle 18"/>
            <p:cNvSpPr/>
            <p:nvPr/>
          </p:nvSpPr>
          <p:spPr>
            <a:xfrm>
              <a:off x="3440809" y="3079111"/>
              <a:ext cx="2257466" cy="1622648"/>
            </a:xfrm>
            <a:prstGeom prst="flowChartConnector">
              <a:avLst/>
            </a:prstGeom>
            <a:noFill/>
            <a:ln w="12700">
              <a:solidFill>
                <a:schemeClr val="bg1"/>
              </a:solidFill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Keine erfolgreiche Teilnahme an sozialen Interaktionen</a:t>
              </a:r>
            </a:p>
          </p:txBody>
        </p:sp>
        <p:sp>
          <p:nvSpPr>
            <p:cNvPr id="20" name="Bogen 19"/>
            <p:cNvSpPr/>
            <p:nvPr/>
          </p:nvSpPr>
          <p:spPr>
            <a:xfrm>
              <a:off x="3031026" y="2213543"/>
              <a:ext cx="1944216" cy="1447948"/>
            </a:xfrm>
            <a:prstGeom prst="arc">
              <a:avLst/>
            </a:prstGeom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Bogen 20"/>
            <p:cNvSpPr/>
            <p:nvPr/>
          </p:nvSpPr>
          <p:spPr>
            <a:xfrm rot="8375657">
              <a:off x="2432430" y="3428880"/>
              <a:ext cx="1944216" cy="1447948"/>
            </a:xfrm>
            <a:prstGeom prst="arc">
              <a:avLst/>
            </a:prstGeom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Bogen 21"/>
            <p:cNvSpPr/>
            <p:nvPr/>
          </p:nvSpPr>
          <p:spPr>
            <a:xfrm rot="15982445">
              <a:off x="717288" y="2410958"/>
              <a:ext cx="1944216" cy="1447948"/>
            </a:xfrm>
            <a:prstGeom prst="arc">
              <a:avLst/>
            </a:prstGeom>
            <a:ln w="127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5482956" y="622224"/>
            <a:ext cx="1659605" cy="2162732"/>
            <a:chOff x="5220072" y="185737"/>
            <a:chExt cx="3923928" cy="6486525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5220072" y="185737"/>
              <a:ext cx="3923928" cy="6486525"/>
              <a:chOff x="5220072" y="185737"/>
              <a:chExt cx="3923928" cy="6486525"/>
            </a:xfrm>
          </p:grpSpPr>
          <p:pic>
            <p:nvPicPr>
              <p:cNvPr id="32" name="Grafik 3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87"/>
              <a:stretch/>
            </p:blipFill>
            <p:spPr>
              <a:xfrm>
                <a:off x="5220072" y="185737"/>
                <a:ext cx="3923928" cy="6486525"/>
              </a:xfrm>
              <a:prstGeom prst="rect">
                <a:avLst/>
              </a:prstGeom>
            </p:spPr>
          </p:pic>
          <p:pic>
            <p:nvPicPr>
              <p:cNvPr id="33" name="Grafik 3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70" t="37660" r="22530" b="59010"/>
              <a:stretch/>
            </p:blipFill>
            <p:spPr>
              <a:xfrm>
                <a:off x="6660232" y="2996952"/>
                <a:ext cx="576064" cy="216024"/>
              </a:xfrm>
              <a:prstGeom prst="ellipse">
                <a:avLst/>
              </a:prstGeom>
            </p:spPr>
          </p:pic>
        </p:grpSp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71486">
              <a:off x="6524556" y="2450966"/>
              <a:ext cx="847417" cy="634039"/>
            </a:xfrm>
            <a:prstGeom prst="rect">
              <a:avLst/>
            </a:prstGeom>
          </p:spPr>
        </p:pic>
      </p:grp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50000"/>
          <a:stretch/>
        </p:blipFill>
        <p:spPr>
          <a:xfrm>
            <a:off x="2555776" y="4337149"/>
            <a:ext cx="1791981" cy="23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66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Peerkulturen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de-DE" sz="2000" dirty="0"/>
              <a:t>Die Peerkultur wir von den Kindern gemeinsam geschaffen. Sie umfasst bestimmte Aktivitäten, Routinen, Werten, Normen und Regeln.</a:t>
            </a:r>
          </a:p>
          <a:p>
            <a:pPr marL="0" indent="0" algn="l">
              <a:buNone/>
            </a:pPr>
            <a:endParaRPr lang="de-DE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840"/>
            <a:ext cx="4688988" cy="312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2" b="4719"/>
          <a:stretch/>
        </p:blipFill>
        <p:spPr>
          <a:xfrm>
            <a:off x="5377467" y="3993813"/>
            <a:ext cx="3340391" cy="2451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7" y="4149080"/>
            <a:ext cx="3978486" cy="258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5163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262028" cy="5297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hteck 2"/>
          <p:cNvSpPr/>
          <p:nvPr/>
        </p:nvSpPr>
        <p:spPr>
          <a:xfrm>
            <a:off x="1331640" y="332656"/>
            <a:ext cx="72591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9525">
                  <a:noFill/>
                  <a:prstDash val="solid"/>
                </a:ln>
                <a:noFill/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FREI-</a:t>
            </a:r>
            <a:r>
              <a:rPr lang="de-DE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Raum</a:t>
            </a:r>
          </a:p>
        </p:txBody>
      </p:sp>
      <p:sp>
        <p:nvSpPr>
          <p:cNvPr id="4" name="Rechteck 3"/>
          <p:cNvSpPr/>
          <p:nvPr/>
        </p:nvSpPr>
        <p:spPr>
          <a:xfrm>
            <a:off x="1642844" y="4437112"/>
            <a:ext cx="57374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9525">
                  <a:noFill/>
                  <a:prstDash val="solid"/>
                </a:ln>
                <a:noFill/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FREI-</a:t>
            </a:r>
            <a:r>
              <a:rPr lang="de-DE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146785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Unsere Peerkultur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696047" y="2628201"/>
            <a:ext cx="239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Wie einigen wir uns darauf was wir spielen?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156877" y="198884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Wie spielen wir bestimmte Spiele?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899572" y="4275154"/>
            <a:ext cx="2403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Welches Kind darf wann was entscheiden?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71488" y="1148308"/>
            <a:ext cx="2036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Was muss man tun, um in die Spielgruppe aufgenommen zu werden?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2843808" y="1188041"/>
            <a:ext cx="310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Welches Verhalten führt zum Ausschluss aus der Spielgruppe?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6290840" y="154882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Wie lösen wir Konflikte?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6247588" y="8506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Wie entschuldigen wir uns beieinander?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5309876" y="5076473"/>
            <a:ext cx="2891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An welches Kind wenden wir uns, wenn wir Hilfe brauchen?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6084168" y="258639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Was finden wir gut?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511707" y="292494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Was finden wir blöd?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6247588" y="350100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Wie gehen wir miteinander um?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848258" y="3564469"/>
            <a:ext cx="2359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Wer gehört zu unserer engen Gruppe?</a:t>
            </a:r>
          </a:p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Und wer nicht?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2339752" y="4653136"/>
            <a:ext cx="260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Welche spezifischen Wörter und Gesten nutzen wir?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581258" y="2095909"/>
            <a:ext cx="2533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Was spielen wir gerne?</a:t>
            </a:r>
          </a:p>
        </p:txBody>
      </p:sp>
      <p:pic>
        <p:nvPicPr>
          <p:cNvPr id="64" name="Inhaltsplatzhalter 6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635" y1="28013" x2="19635" y2="28013"/>
                        <a14:foregroundMark x1="25781" y1="19171" x2="25781" y2="19171"/>
                        <a14:foregroundMark x1="32813" y1="54617" x2="32813" y2="54617"/>
                        <a14:foregroundMark x1="21094" y1="61815" x2="21094" y2="61815"/>
                        <a14:foregroundMark x1="21094" y1="69092" x2="21094" y2="69092"/>
                        <a14:foregroundMark x1="23125" y1="75274" x2="23125" y2="75274"/>
                        <a14:foregroundMark x1="25052" y1="77387" x2="25052" y2="77387"/>
                        <a14:backgroundMark x1="42604" y1="32786" x2="42604" y2="32786"/>
                        <a14:backgroundMark x1="38958" y1="39437" x2="38958" y2="3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8" r="44176"/>
          <a:stretch/>
        </p:blipFill>
        <p:spPr>
          <a:xfrm>
            <a:off x="-408103" y="2460857"/>
            <a:ext cx="2996126" cy="4668752"/>
          </a:xfrm>
        </p:spPr>
      </p:pic>
      <p:grpSp>
        <p:nvGrpSpPr>
          <p:cNvPr id="5" name="Gruppieren 4"/>
          <p:cNvGrpSpPr/>
          <p:nvPr/>
        </p:nvGrpSpPr>
        <p:grpSpPr>
          <a:xfrm>
            <a:off x="4118246" y="2629889"/>
            <a:ext cx="1893914" cy="1879231"/>
            <a:chOff x="4118246" y="2629889"/>
            <a:chExt cx="1893914" cy="1879231"/>
          </a:xfrm>
        </p:grpSpPr>
        <p:sp>
          <p:nvSpPr>
            <p:cNvPr id="11" name="Textfeld 10"/>
            <p:cNvSpPr txBox="1"/>
            <p:nvPr/>
          </p:nvSpPr>
          <p:spPr>
            <a:xfrm>
              <a:off x="4283968" y="2898810"/>
              <a:ext cx="151216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de-DE" b="1" dirty="0">
                  <a:solidFill>
                    <a:prstClr val="white"/>
                  </a:solidFill>
                  <a:latin typeface="Ink Free" panose="03080402000500000000" pitchFamily="66" charset="0"/>
                </a:rPr>
                <a:t>Aktivitäten</a:t>
              </a:r>
            </a:p>
            <a:p>
              <a:pPr lvl="0" algn="ctr"/>
              <a:r>
                <a:rPr lang="de-DE" b="1" dirty="0">
                  <a:solidFill>
                    <a:prstClr val="white"/>
                  </a:solidFill>
                  <a:latin typeface="Ink Free" panose="03080402000500000000" pitchFamily="66" charset="0"/>
                </a:rPr>
                <a:t>Routinen</a:t>
              </a:r>
            </a:p>
            <a:p>
              <a:pPr lvl="0" algn="ctr"/>
              <a:r>
                <a:rPr lang="de-DE" b="1" dirty="0">
                  <a:solidFill>
                    <a:prstClr val="white"/>
                  </a:solidFill>
                  <a:latin typeface="Ink Free" panose="03080402000500000000" pitchFamily="66" charset="0"/>
                </a:rPr>
                <a:t>Normen</a:t>
              </a:r>
            </a:p>
            <a:p>
              <a:pPr lvl="0" algn="ctr"/>
              <a:r>
                <a:rPr lang="de-DE" b="1" dirty="0">
                  <a:solidFill>
                    <a:prstClr val="white"/>
                  </a:solidFill>
                  <a:latin typeface="Ink Free" panose="03080402000500000000" pitchFamily="66" charset="0"/>
                </a:rPr>
                <a:t>Werte</a:t>
              </a:r>
            </a:p>
            <a:p>
              <a:pPr lvl="0" algn="ctr"/>
              <a:r>
                <a:rPr lang="de-DE" b="1" dirty="0">
                  <a:solidFill>
                    <a:prstClr val="white"/>
                  </a:solidFill>
                  <a:latin typeface="Ink Free" panose="03080402000500000000" pitchFamily="66" charset="0"/>
                </a:rPr>
                <a:t>Regeln</a:t>
              </a:r>
              <a:endParaRPr lang="de-DE" dirty="0"/>
            </a:p>
          </p:txBody>
        </p:sp>
        <p:sp>
          <p:nvSpPr>
            <p:cNvPr id="3" name="Ellipse 2"/>
            <p:cNvSpPr/>
            <p:nvPr/>
          </p:nvSpPr>
          <p:spPr>
            <a:xfrm>
              <a:off x="4118246" y="2629889"/>
              <a:ext cx="1893914" cy="1879231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044251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948" l="36667" r="95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2201" b="3801"/>
          <a:stretch/>
        </p:blipFill>
        <p:spPr>
          <a:xfrm>
            <a:off x="1403648" y="1944216"/>
            <a:ext cx="8208912" cy="50131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Kultur der Fachkräfte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de-DE" sz="2400" dirty="0"/>
              <a:t>Die Kultur der Fachkräfte beeinflusst das Zusammenspiel direkt und indirekt. Und so auch Freundschaften und die Peerkultur.</a:t>
            </a:r>
          </a:p>
          <a:p>
            <a:pPr marL="0" indent="0" algn="l">
              <a:buNone/>
            </a:pPr>
            <a:endParaRPr lang="de-DE" dirty="0"/>
          </a:p>
          <a:p>
            <a:pPr marL="0" indent="0" algn="l">
              <a:buNone/>
            </a:pPr>
            <a:endParaRPr lang="de-DE" dirty="0"/>
          </a:p>
        </p:txBody>
      </p:sp>
      <p:sp>
        <p:nvSpPr>
          <p:cNvPr id="4" name="Flussdiagramm: Verbindungsstelle 3"/>
          <p:cNvSpPr/>
          <p:nvPr/>
        </p:nvSpPr>
        <p:spPr>
          <a:xfrm>
            <a:off x="6043701" y="2592288"/>
            <a:ext cx="1821992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Raum-</a:t>
            </a:r>
            <a:r>
              <a:rPr lang="de-DE" dirty="0" err="1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gestaltung</a:t>
            </a:r>
            <a:r>
              <a:rPr lang="de-DE" dirty="0" err="1"/>
              <a:t>g</a:t>
            </a:r>
            <a:endParaRPr lang="de-DE" dirty="0"/>
          </a:p>
        </p:txBody>
      </p:sp>
      <p:sp>
        <p:nvSpPr>
          <p:cNvPr id="5" name="Flussdiagramm: Verbindungsstelle 4"/>
          <p:cNvSpPr/>
          <p:nvPr/>
        </p:nvSpPr>
        <p:spPr>
          <a:xfrm>
            <a:off x="4266950" y="3429000"/>
            <a:ext cx="1579004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Dinge zum Spielen</a:t>
            </a:r>
            <a:endParaRPr lang="de-DE" dirty="0"/>
          </a:p>
        </p:txBody>
      </p:sp>
      <p:sp>
        <p:nvSpPr>
          <p:cNvPr id="6" name="Flussdiagramm: Verbindungsstelle 5"/>
          <p:cNvSpPr/>
          <p:nvPr/>
        </p:nvSpPr>
        <p:spPr>
          <a:xfrm>
            <a:off x="3216485" y="5054691"/>
            <a:ext cx="1548172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Spielzeit</a:t>
            </a:r>
            <a:endParaRPr lang="de-DE" dirty="0"/>
          </a:p>
        </p:txBody>
      </p:sp>
      <p:sp>
        <p:nvSpPr>
          <p:cNvPr id="8" name="Ellipse 7"/>
          <p:cNvSpPr/>
          <p:nvPr/>
        </p:nvSpPr>
        <p:spPr>
          <a:xfrm>
            <a:off x="5345413" y="4477041"/>
            <a:ext cx="2520280" cy="177261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Zusammenspiel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Freundschaften 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Peerkultur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9" b="96198" l="5313" r="37135">
                        <a14:foregroundMark x1="24427" y1="27656" x2="24427" y2="2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150" r="61151" b="5501"/>
          <a:stretch/>
        </p:blipFill>
        <p:spPr>
          <a:xfrm>
            <a:off x="309348" y="2243121"/>
            <a:ext cx="1520820" cy="4381615"/>
          </a:xfrm>
          <a:prstGeom prst="rect">
            <a:avLst/>
          </a:prstGeom>
        </p:spPr>
      </p:pic>
      <p:sp>
        <p:nvSpPr>
          <p:cNvPr id="10" name="Pfeil nach rechts 9"/>
          <p:cNvSpPr/>
          <p:nvPr/>
        </p:nvSpPr>
        <p:spPr>
          <a:xfrm rot="2839130">
            <a:off x="5474471" y="4245912"/>
            <a:ext cx="904819" cy="2668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 rot="6198577">
            <a:off x="6219598" y="3964846"/>
            <a:ext cx="1243629" cy="2522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4688418" y="5433822"/>
            <a:ext cx="861153" cy="26311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lussdiagramm: Verbindungsstelle 8"/>
          <p:cNvSpPr/>
          <p:nvPr/>
        </p:nvSpPr>
        <p:spPr>
          <a:xfrm>
            <a:off x="2133479" y="3283416"/>
            <a:ext cx="1584176" cy="1008112"/>
          </a:xfrm>
          <a:prstGeom prst="flowChartConnector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Regeln</a:t>
            </a:r>
            <a:endParaRPr lang="de-DE" dirty="0"/>
          </a:p>
        </p:txBody>
      </p:sp>
      <p:sp>
        <p:nvSpPr>
          <p:cNvPr id="22" name="Pfeil nach rechts 21"/>
          <p:cNvSpPr/>
          <p:nvPr/>
        </p:nvSpPr>
        <p:spPr>
          <a:xfrm rot="1519143" flipV="1">
            <a:off x="3209416" y="4442666"/>
            <a:ext cx="2535683" cy="26525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oben und unten 11"/>
          <p:cNvSpPr/>
          <p:nvPr/>
        </p:nvSpPr>
        <p:spPr>
          <a:xfrm rot="20508888">
            <a:off x="3129908" y="4004869"/>
            <a:ext cx="289155" cy="1517972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oben und unten 23"/>
          <p:cNvSpPr/>
          <p:nvPr/>
        </p:nvSpPr>
        <p:spPr>
          <a:xfrm rot="16874453">
            <a:off x="3900572" y="3300448"/>
            <a:ext cx="289155" cy="1160268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oben und unten 24"/>
          <p:cNvSpPr/>
          <p:nvPr/>
        </p:nvSpPr>
        <p:spPr>
          <a:xfrm rot="15657587">
            <a:off x="4651940" y="1691892"/>
            <a:ext cx="289155" cy="3188683"/>
          </a:xfrm>
          <a:prstGeom prst="up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6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12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948" l="36667" r="95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2201" b="3801"/>
          <a:stretch/>
        </p:blipFill>
        <p:spPr>
          <a:xfrm>
            <a:off x="1403648" y="1944216"/>
            <a:ext cx="8208912" cy="50131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Kultur der Fachkräfte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 algn="l">
              <a:buClr>
                <a:srgbClr val="FADA7A">
                  <a:lumMod val="75000"/>
                </a:srgbClr>
              </a:buClr>
              <a:buNone/>
            </a:pPr>
            <a:r>
              <a:rPr lang="de-DE" sz="2400" dirty="0">
                <a:solidFill>
                  <a:prstClr val="black"/>
                </a:solidFill>
              </a:rPr>
              <a:t>Die Kultur der Fachkräfte beeinflusst das Zusammenspiel direkt und indirekt. Und so auch Freundschaften und die Peerkultur.</a:t>
            </a:r>
          </a:p>
          <a:p>
            <a:pPr marL="0" indent="0" algn="l">
              <a:buNone/>
            </a:pPr>
            <a:endParaRPr lang="de-DE" dirty="0"/>
          </a:p>
          <a:p>
            <a:pPr marL="0" indent="0" algn="l">
              <a:buNone/>
            </a:pPr>
            <a:endParaRPr lang="de-DE" dirty="0"/>
          </a:p>
        </p:txBody>
      </p:sp>
      <p:sp>
        <p:nvSpPr>
          <p:cNvPr id="4" name="Flussdiagramm: Verbindungsstelle 3"/>
          <p:cNvSpPr/>
          <p:nvPr/>
        </p:nvSpPr>
        <p:spPr>
          <a:xfrm>
            <a:off x="6043701" y="2592288"/>
            <a:ext cx="1821992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Raum-</a:t>
            </a:r>
            <a:r>
              <a:rPr lang="de-DE" dirty="0" err="1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gestaltung</a:t>
            </a:r>
            <a:r>
              <a:rPr lang="de-DE" dirty="0" err="1"/>
              <a:t>g</a:t>
            </a:r>
            <a:endParaRPr lang="de-DE" dirty="0"/>
          </a:p>
        </p:txBody>
      </p:sp>
      <p:sp>
        <p:nvSpPr>
          <p:cNvPr id="5" name="Flussdiagramm: Verbindungsstelle 4"/>
          <p:cNvSpPr/>
          <p:nvPr/>
        </p:nvSpPr>
        <p:spPr>
          <a:xfrm>
            <a:off x="4266950" y="3429000"/>
            <a:ext cx="1579004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Dinge zum Spielen</a:t>
            </a:r>
            <a:endParaRPr lang="de-DE" dirty="0"/>
          </a:p>
        </p:txBody>
      </p:sp>
      <p:sp>
        <p:nvSpPr>
          <p:cNvPr id="6" name="Flussdiagramm: Verbindungsstelle 5"/>
          <p:cNvSpPr/>
          <p:nvPr/>
        </p:nvSpPr>
        <p:spPr>
          <a:xfrm>
            <a:off x="3216485" y="5054691"/>
            <a:ext cx="1548172" cy="100811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Spielzeit</a:t>
            </a:r>
            <a:endParaRPr lang="de-DE" dirty="0"/>
          </a:p>
        </p:txBody>
      </p:sp>
      <p:sp>
        <p:nvSpPr>
          <p:cNvPr id="8" name="Ellipse 7"/>
          <p:cNvSpPr/>
          <p:nvPr/>
        </p:nvSpPr>
        <p:spPr>
          <a:xfrm>
            <a:off x="5345413" y="4477041"/>
            <a:ext cx="2520280" cy="177261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Zusammenspiel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Freundschaften 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Peerkultur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9" b="96198" l="5313" r="37135">
                        <a14:foregroundMark x1="24427" y1="27656" x2="24427" y2="2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150" r="61151" b="5501"/>
          <a:stretch/>
        </p:blipFill>
        <p:spPr>
          <a:xfrm>
            <a:off x="309348" y="2243121"/>
            <a:ext cx="1520820" cy="4381615"/>
          </a:xfrm>
          <a:prstGeom prst="rect">
            <a:avLst/>
          </a:prstGeom>
        </p:spPr>
      </p:pic>
      <p:sp>
        <p:nvSpPr>
          <p:cNvPr id="10" name="Pfeil nach rechts 9"/>
          <p:cNvSpPr/>
          <p:nvPr/>
        </p:nvSpPr>
        <p:spPr>
          <a:xfrm rot="2839130">
            <a:off x="5474471" y="4245912"/>
            <a:ext cx="904819" cy="2668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 rot="6198577">
            <a:off x="6219598" y="3964846"/>
            <a:ext cx="1243629" cy="2522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4688418" y="5433822"/>
            <a:ext cx="861153" cy="26311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2133479" y="3141656"/>
            <a:ext cx="4257380" cy="2381185"/>
            <a:chOff x="2133479" y="3141656"/>
            <a:chExt cx="4257380" cy="2381185"/>
          </a:xfrm>
        </p:grpSpPr>
        <p:sp>
          <p:nvSpPr>
            <p:cNvPr id="9" name="Flussdiagramm: Verbindungsstelle 8"/>
            <p:cNvSpPr/>
            <p:nvPr/>
          </p:nvSpPr>
          <p:spPr>
            <a:xfrm>
              <a:off x="2133479" y="3283416"/>
              <a:ext cx="1584176" cy="1008112"/>
            </a:xfrm>
            <a:prstGeom prst="flowChartConnector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rPr>
                <a:t>Regeln</a:t>
              </a:r>
              <a:endParaRPr lang="de-DE" dirty="0"/>
            </a:p>
          </p:txBody>
        </p:sp>
        <p:sp>
          <p:nvSpPr>
            <p:cNvPr id="22" name="Pfeil nach rechts 21"/>
            <p:cNvSpPr/>
            <p:nvPr/>
          </p:nvSpPr>
          <p:spPr>
            <a:xfrm rot="1519143" flipV="1">
              <a:off x="3209416" y="4442666"/>
              <a:ext cx="2535683" cy="265255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 nach oben und unten 11"/>
            <p:cNvSpPr/>
            <p:nvPr/>
          </p:nvSpPr>
          <p:spPr>
            <a:xfrm rot="20508888">
              <a:off x="3129908" y="4004869"/>
              <a:ext cx="289155" cy="1517972"/>
            </a:xfrm>
            <a:prstGeom prst="up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Pfeil nach oben und unten 23"/>
            <p:cNvSpPr/>
            <p:nvPr/>
          </p:nvSpPr>
          <p:spPr>
            <a:xfrm rot="16874453">
              <a:off x="3900572" y="3300448"/>
              <a:ext cx="289155" cy="1160268"/>
            </a:xfrm>
            <a:prstGeom prst="up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 nach oben und unten 24"/>
            <p:cNvSpPr/>
            <p:nvPr/>
          </p:nvSpPr>
          <p:spPr>
            <a:xfrm rot="15657587">
              <a:off x="4651940" y="1691892"/>
              <a:ext cx="289155" cy="3188683"/>
            </a:xfrm>
            <a:prstGeom prst="up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1805390" y="1760471"/>
            <a:ext cx="2498541" cy="2629890"/>
            <a:chOff x="2011289" y="1765427"/>
            <a:chExt cx="2498541" cy="2629890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2" r="55934" b="52191"/>
            <a:stretch/>
          </p:blipFill>
          <p:spPr>
            <a:xfrm>
              <a:off x="2011289" y="1765427"/>
              <a:ext cx="2498541" cy="262989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hteck 25"/>
            <p:cNvSpPr/>
            <p:nvPr/>
          </p:nvSpPr>
          <p:spPr>
            <a:xfrm rot="519388">
              <a:off x="2353638" y="2839052"/>
              <a:ext cx="1851274" cy="982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OCR A Extended" panose="02010509020102010303" pitchFamily="50" charset="0"/>
                </a:rPr>
                <a:t>Beobachtung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6231640" y="1988803"/>
            <a:ext cx="2095552" cy="2256747"/>
            <a:chOff x="8155778" y="2190535"/>
            <a:chExt cx="2095552" cy="2256747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21" t="50848" r="35110" b="8038"/>
            <a:stretch/>
          </p:blipFill>
          <p:spPr>
            <a:xfrm>
              <a:off x="8155778" y="2190535"/>
              <a:ext cx="2095552" cy="2256747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 rot="593766">
              <a:off x="8319424" y="2887705"/>
              <a:ext cx="1906461" cy="982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OCR A Extended" panose="02010509020102010303" pitchFamily="50" charset="0"/>
                </a:rPr>
                <a:t>Verstehen</a:t>
              </a:r>
            </a:p>
            <a:p>
              <a:pPr algn="ctr"/>
              <a:r>
                <a:rPr lang="de-DE" sz="1600" dirty="0">
                  <a:solidFill>
                    <a:schemeClr val="tx1"/>
                  </a:solidFill>
                  <a:latin typeface="OCR A Extended" panose="02010509020102010303" pitchFamily="50" charset="0"/>
                </a:rPr>
                <a:t>suchen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 rot="968225">
            <a:off x="2408631" y="4079630"/>
            <a:ext cx="2485598" cy="2498540"/>
            <a:chOff x="2108514" y="4145810"/>
            <a:chExt cx="2485598" cy="2498540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43" r="65401" b="8038"/>
            <a:stretch/>
          </p:blipFill>
          <p:spPr>
            <a:xfrm>
              <a:off x="2108514" y="4145810"/>
              <a:ext cx="2485598" cy="2498540"/>
            </a:xfrm>
            <a:prstGeom prst="rect">
              <a:avLst/>
            </a:prstGeom>
          </p:spPr>
        </p:pic>
        <p:sp>
          <p:nvSpPr>
            <p:cNvPr id="32" name="Rechteck 31"/>
            <p:cNvSpPr/>
            <p:nvPr/>
          </p:nvSpPr>
          <p:spPr>
            <a:xfrm rot="20513637">
              <a:off x="2535237" y="4979268"/>
              <a:ext cx="1851274" cy="982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OCR A Extended" panose="02010509020102010303" pitchFamily="50" charset="0"/>
                </a:rPr>
                <a:t>Anpassungen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5108748" y="4212760"/>
            <a:ext cx="2506095" cy="2367825"/>
            <a:chOff x="5162249" y="4065813"/>
            <a:chExt cx="2506095" cy="2367825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2" t="38095" r="1379" b="18861"/>
            <a:stretch/>
          </p:blipFill>
          <p:spPr>
            <a:xfrm rot="1673187">
              <a:off x="5162249" y="4065813"/>
              <a:ext cx="2506095" cy="2367825"/>
            </a:xfrm>
            <a:prstGeom prst="rect">
              <a:avLst/>
            </a:prstGeom>
          </p:spPr>
        </p:pic>
        <p:sp>
          <p:nvSpPr>
            <p:cNvPr id="35" name="Rechteck 34"/>
            <p:cNvSpPr/>
            <p:nvPr/>
          </p:nvSpPr>
          <p:spPr>
            <a:xfrm rot="505313">
              <a:off x="5548852" y="4812447"/>
              <a:ext cx="1851274" cy="982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dirty="0">
                  <a:solidFill>
                    <a:schemeClr val="tx1"/>
                  </a:solidFill>
                  <a:latin typeface="OCR A Extended" panose="02010509020102010303" pitchFamily="50" charset="0"/>
                </a:rPr>
                <a:t>Unterstützung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3840799" y="2129210"/>
            <a:ext cx="2659737" cy="2307498"/>
            <a:chOff x="4003904" y="1956126"/>
            <a:chExt cx="2659737" cy="2307498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5" r="19403" b="57962"/>
            <a:stretch/>
          </p:blipFill>
          <p:spPr>
            <a:xfrm>
              <a:off x="4003904" y="1956126"/>
              <a:ext cx="2659737" cy="2307498"/>
            </a:xfrm>
            <a:prstGeom prst="rect">
              <a:avLst/>
            </a:prstGeom>
          </p:spPr>
        </p:pic>
        <p:sp>
          <p:nvSpPr>
            <p:cNvPr id="38" name="Rechteck 37"/>
            <p:cNvSpPr/>
            <p:nvPr/>
          </p:nvSpPr>
          <p:spPr>
            <a:xfrm rot="20405686">
              <a:off x="4466767" y="2729318"/>
              <a:ext cx="1851274" cy="982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OCR A Extended" panose="02010509020102010303" pitchFamily="50" charset="0"/>
                </a:rPr>
                <a:t>Dokumentation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4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47" y="316372"/>
            <a:ext cx="6485892" cy="498483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308036"/>
              </p:ext>
            </p:extLst>
          </p:nvPr>
        </p:nvGraphicFramePr>
        <p:xfrm>
          <a:off x="179512" y="4674696"/>
          <a:ext cx="8784976" cy="1925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0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Quellen:</a:t>
                      </a:r>
                      <a:endParaRPr kumimoji="0" lang="de-D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FF">
                        <a:alpha val="3803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1.)</a:t>
                      </a:r>
                    </a:p>
                  </a:txBody>
                  <a:tcPr>
                    <a:solidFill>
                      <a:srgbClr val="FFFFFF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Oerter, Rolf (1995): Kindheit. </a:t>
                      </a:r>
                      <a:r>
                        <a:rPr lang="de-DE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In: Oerter, Rolf &amp; Montada, Leo (Hrsg.): Entwicklungspsychologie. Ein Lehrbuch.  Weinheim: Beltz, S.249-309</a:t>
                      </a:r>
                    </a:p>
                  </a:txBody>
                  <a:tcPr>
                    <a:solidFill>
                      <a:srgbClr val="FFFFFF">
                        <a:alpha val="3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2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FF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Viernickel, Susanne (2006): Zur Bedeutung der Peerkultur. </a:t>
                      </a:r>
                      <a:r>
                        <a:rPr lang="de-DE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In: Fried, Lilian &amp; Roux, Susanna: Pädagogik der frühen Kindheit. Weinheim, Basel: Beltz, S.65-74</a:t>
                      </a:r>
                    </a:p>
                  </a:txBody>
                  <a:tcPr>
                    <a:solidFill>
                      <a:srgbClr val="FFFFFF">
                        <a:alpha val="3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2.)</a:t>
                      </a:r>
                    </a:p>
                  </a:txBody>
                  <a:tcPr>
                    <a:solidFill>
                      <a:srgbClr val="FFFFFF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Rubin, Kenneth H. &amp; Coplan, Robert J. (1998): Social and Nonsocial play in Childhood: an Individual Differences Perspective. </a:t>
                      </a:r>
                      <a:r>
                        <a:rPr lang="en-US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In: </a:t>
                      </a:r>
                      <a:r>
                        <a:rPr lang="en-US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Saracho</a:t>
                      </a:r>
                      <a:r>
                        <a:rPr lang="en-US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Olivia N. &amp; </a:t>
                      </a:r>
                      <a:r>
                        <a:rPr lang="en-US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Spodek</a:t>
                      </a:r>
                      <a:r>
                        <a:rPr lang="en-US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Bernard (</a:t>
                      </a:r>
                      <a:r>
                        <a:rPr lang="en-US" sz="12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Hrsg</a:t>
                      </a:r>
                      <a:r>
                        <a:rPr lang="en-US" sz="12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.): Multiple Perspectives on Play in Early Childhood Education. State University of New York Press: Albany, S. 144-170</a:t>
                      </a:r>
                      <a:endParaRPr lang="de-DE" sz="1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FFFFFF">
                        <a:alpha val="3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63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262028" cy="5297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hteck 2"/>
          <p:cNvSpPr/>
          <p:nvPr/>
        </p:nvSpPr>
        <p:spPr>
          <a:xfrm>
            <a:off x="1331640" y="332656"/>
            <a:ext cx="72591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FREI-</a:t>
            </a:r>
            <a:r>
              <a:rPr lang="de-DE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Raum</a:t>
            </a:r>
          </a:p>
        </p:txBody>
      </p:sp>
      <p:sp>
        <p:nvSpPr>
          <p:cNvPr id="4" name="Rechteck 3"/>
          <p:cNvSpPr/>
          <p:nvPr/>
        </p:nvSpPr>
        <p:spPr>
          <a:xfrm>
            <a:off x="1642844" y="4437112"/>
            <a:ext cx="57374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FREI-</a:t>
            </a:r>
            <a:r>
              <a:rPr lang="de-DE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Zeit</a:t>
            </a:r>
          </a:p>
        </p:txBody>
      </p:sp>
    </p:spTree>
    <p:extLst>
      <p:ext uri="{BB962C8B-B14F-4D97-AF65-F5344CB8AC3E}">
        <p14:creationId xmlns:p14="http://schemas.microsoft.com/office/powerpoint/2010/main" val="52042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262028" cy="5297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8640"/>
            <a:ext cx="2695355" cy="20444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80785"/>
            <a:ext cx="2304256" cy="19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262028" cy="5297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136904" cy="20444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80785"/>
            <a:ext cx="7632848" cy="19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39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Kinder brauchen Kinder.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59" y="1772816"/>
            <a:ext cx="6048674" cy="403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hteck 4"/>
          <p:cNvSpPr/>
          <p:nvPr/>
        </p:nvSpPr>
        <p:spPr>
          <a:xfrm>
            <a:off x="6264188" y="1200944"/>
            <a:ext cx="2268252" cy="1219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Freude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Wohlbefinden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Glück</a:t>
            </a:r>
          </a:p>
        </p:txBody>
      </p:sp>
      <p:sp>
        <p:nvSpPr>
          <p:cNvPr id="6" name="Rechteck 5"/>
          <p:cNvSpPr/>
          <p:nvPr/>
        </p:nvSpPr>
        <p:spPr>
          <a:xfrm>
            <a:off x="363326" y="1200944"/>
            <a:ext cx="5504818" cy="381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Soziale Entwicklung,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Kommunikation 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&amp; Kognition</a:t>
            </a:r>
          </a:p>
          <a:p>
            <a:pPr algn="ctr"/>
            <a:endParaRPr lang="de-DE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Anwerben von Spielpartnern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Aufnahme in die Spielgruppe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Koordination und Kooperation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Aushandlung von Bedeutungen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Umformung der Realität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Lösung von Konflikten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Soziale Verhaltensweisen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Perspektivenübernahme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Konkurrenz</a:t>
            </a:r>
          </a:p>
        </p:txBody>
      </p:sp>
    </p:spTree>
    <p:extLst>
      <p:ext uri="{BB962C8B-B14F-4D97-AF65-F5344CB8AC3E}">
        <p14:creationId xmlns:p14="http://schemas.microsoft.com/office/powerpoint/2010/main" val="41349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hteck 96"/>
          <p:cNvSpPr/>
          <p:nvPr/>
        </p:nvSpPr>
        <p:spPr>
          <a:xfrm>
            <a:off x="7884368" y="6093296"/>
            <a:ext cx="1267934" cy="7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77944" cy="6858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grpSp>
        <p:nvGrpSpPr>
          <p:cNvPr id="92" name="Gruppieren 91"/>
          <p:cNvGrpSpPr/>
          <p:nvPr/>
        </p:nvGrpSpPr>
        <p:grpSpPr>
          <a:xfrm>
            <a:off x="107504" y="1772816"/>
            <a:ext cx="3848756" cy="1357039"/>
            <a:chOff x="-252536" y="1756489"/>
            <a:chExt cx="3848756" cy="1357039"/>
          </a:xfrm>
        </p:grpSpPr>
        <p:sp>
          <p:nvSpPr>
            <p:cNvPr id="11" name="Rechteck 10"/>
            <p:cNvSpPr/>
            <p:nvPr/>
          </p:nvSpPr>
          <p:spPr>
            <a:xfrm>
              <a:off x="1309207" y="1756489"/>
              <a:ext cx="2287013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Ink Free" panose="03080402000500000000" pitchFamily="66" charset="0"/>
                </a:rPr>
                <a:t>Kann ich auch mitspielen?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-252536" y="2325634"/>
              <a:ext cx="2203479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Ink Free" panose="03080402000500000000" pitchFamily="66" charset="0"/>
                </a:rPr>
                <a:t>Spielst Du mit mir?</a:t>
              </a:r>
            </a:p>
          </p:txBody>
        </p:sp>
        <p:cxnSp>
          <p:nvCxnSpPr>
            <p:cNvPr id="31" name="Gekrümmte Verbindung 30"/>
            <p:cNvCxnSpPr/>
            <p:nvPr/>
          </p:nvCxnSpPr>
          <p:spPr>
            <a:xfrm rot="16200000" flipV="1">
              <a:off x="502290" y="2816699"/>
              <a:ext cx="317813" cy="275845"/>
            </a:xfrm>
            <a:prstGeom prst="curvedConnector3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krümmte Verbindung 33"/>
            <p:cNvCxnSpPr/>
            <p:nvPr/>
          </p:nvCxnSpPr>
          <p:spPr>
            <a:xfrm rot="5400000" flipH="1" flipV="1">
              <a:off x="1661680" y="2434561"/>
              <a:ext cx="741162" cy="537146"/>
            </a:xfrm>
            <a:prstGeom prst="curvedConnector3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en 70"/>
          <p:cNvGrpSpPr/>
          <p:nvPr/>
        </p:nvGrpSpPr>
        <p:grpSpPr>
          <a:xfrm>
            <a:off x="-36512" y="323123"/>
            <a:ext cx="1944216" cy="1521701"/>
            <a:chOff x="-310912" y="914787"/>
            <a:chExt cx="1944216" cy="1521701"/>
          </a:xfrm>
        </p:grpSpPr>
        <p:grpSp>
          <p:nvGrpSpPr>
            <p:cNvPr id="69" name="Gruppieren 68"/>
            <p:cNvGrpSpPr/>
            <p:nvPr/>
          </p:nvGrpSpPr>
          <p:grpSpPr>
            <a:xfrm>
              <a:off x="-310912" y="1339594"/>
              <a:ext cx="1944216" cy="1096894"/>
              <a:chOff x="-364071" y="556000"/>
              <a:chExt cx="1944216" cy="1096894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-364071" y="780411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Konflikt!</a:t>
                </a:r>
              </a:p>
            </p:txBody>
          </p:sp>
          <p:sp>
            <p:nvSpPr>
              <p:cNvPr id="68" name="Explosion 2 67"/>
              <p:cNvSpPr/>
              <p:nvPr/>
            </p:nvSpPr>
            <p:spPr>
              <a:xfrm>
                <a:off x="-194563" y="556000"/>
                <a:ext cx="1636414" cy="1096894"/>
              </a:xfrm>
              <a:prstGeom prst="irregularSeal2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70" name="Gewitterblitz 69"/>
            <p:cNvSpPr/>
            <p:nvPr/>
          </p:nvSpPr>
          <p:spPr>
            <a:xfrm flipV="1">
              <a:off x="260398" y="914787"/>
              <a:ext cx="442919" cy="587439"/>
            </a:xfrm>
            <a:prstGeom prst="lightningBol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3039831" y="44624"/>
            <a:ext cx="5492609" cy="1296144"/>
            <a:chOff x="2751799" y="709470"/>
            <a:chExt cx="5492609" cy="1296144"/>
          </a:xfrm>
        </p:grpSpPr>
        <p:sp>
          <p:nvSpPr>
            <p:cNvPr id="21" name="Rechteck 20"/>
            <p:cNvSpPr/>
            <p:nvPr/>
          </p:nvSpPr>
          <p:spPr>
            <a:xfrm>
              <a:off x="6300192" y="980728"/>
              <a:ext cx="1944216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Ink Free" panose="03080402000500000000" pitchFamily="66" charset="0"/>
                </a:rPr>
                <a:t>Rolle: Ich möchte auch mal verkaufen!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2751799" y="709470"/>
              <a:ext cx="2108233" cy="951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Ink Free" panose="03080402000500000000" pitchFamily="66" charset="0"/>
                </a:rPr>
                <a:t>Bedeutung: So kauft man nicht ein!</a:t>
              </a:r>
            </a:p>
          </p:txBody>
        </p:sp>
        <p:grpSp>
          <p:nvGrpSpPr>
            <p:cNvPr id="73" name="Gruppieren 72"/>
            <p:cNvGrpSpPr/>
            <p:nvPr/>
          </p:nvGrpSpPr>
          <p:grpSpPr>
            <a:xfrm>
              <a:off x="4427984" y="908720"/>
              <a:ext cx="1944216" cy="1096894"/>
              <a:chOff x="5021739" y="1152709"/>
              <a:chExt cx="1944216" cy="1096894"/>
            </a:xfrm>
          </p:grpSpPr>
          <p:sp>
            <p:nvSpPr>
              <p:cNvPr id="20" name="Rechteck 19"/>
              <p:cNvSpPr/>
              <p:nvPr/>
            </p:nvSpPr>
            <p:spPr>
              <a:xfrm>
                <a:off x="5021739" y="1446470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Konflikt!</a:t>
                </a:r>
              </a:p>
            </p:txBody>
          </p:sp>
          <p:sp>
            <p:nvSpPr>
              <p:cNvPr id="72" name="Explosion 2 71"/>
              <p:cNvSpPr/>
              <p:nvPr/>
            </p:nvSpPr>
            <p:spPr>
              <a:xfrm>
                <a:off x="5217762" y="1152709"/>
                <a:ext cx="1636414" cy="1096894"/>
              </a:xfrm>
              <a:prstGeom prst="irregularSeal2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74" name="Gewitterblitz 73"/>
            <p:cNvSpPr/>
            <p:nvPr/>
          </p:nvSpPr>
          <p:spPr>
            <a:xfrm rot="4365598" flipV="1">
              <a:off x="5761937" y="804334"/>
              <a:ext cx="614397" cy="581394"/>
            </a:xfrm>
            <a:prstGeom prst="lightningBol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5" name="Gewitterblitz 74"/>
            <p:cNvSpPr/>
            <p:nvPr/>
          </p:nvSpPr>
          <p:spPr>
            <a:xfrm rot="7523315">
              <a:off x="4992913" y="663724"/>
              <a:ext cx="442919" cy="587439"/>
            </a:xfrm>
            <a:prstGeom prst="lightningBol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179512" y="1772816"/>
            <a:ext cx="7776864" cy="4824536"/>
            <a:chOff x="-180528" y="1900505"/>
            <a:chExt cx="7776864" cy="4824536"/>
          </a:xfrm>
        </p:grpSpPr>
        <p:sp>
          <p:nvSpPr>
            <p:cNvPr id="3" name="Wolke 2"/>
            <p:cNvSpPr/>
            <p:nvPr/>
          </p:nvSpPr>
          <p:spPr>
            <a:xfrm>
              <a:off x="70040" y="3152109"/>
              <a:ext cx="2264558" cy="648072"/>
            </a:xfrm>
            <a:prstGeom prst="cloud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Wer spielt?</a:t>
              </a:r>
            </a:p>
          </p:txBody>
        </p:sp>
        <p:grpSp>
          <p:nvGrpSpPr>
            <p:cNvPr id="33" name="Gruppieren 32"/>
            <p:cNvGrpSpPr/>
            <p:nvPr/>
          </p:nvGrpSpPr>
          <p:grpSpPr>
            <a:xfrm>
              <a:off x="-180528" y="4464518"/>
              <a:ext cx="4876542" cy="2260523"/>
              <a:chOff x="-100284" y="3996896"/>
              <a:chExt cx="4876542" cy="2260523"/>
            </a:xfrm>
          </p:grpSpPr>
          <p:sp>
            <p:nvSpPr>
              <p:cNvPr id="18" name="Wolke 17"/>
              <p:cNvSpPr/>
              <p:nvPr/>
            </p:nvSpPr>
            <p:spPr>
              <a:xfrm>
                <a:off x="992678" y="3996896"/>
                <a:ext cx="2147398" cy="1300531"/>
              </a:xfrm>
              <a:prstGeom prst="cloud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Wo / Womit spielen wir?</a:t>
                </a:r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2131963" y="5609347"/>
                <a:ext cx="2644295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Sandformen, Sand, Steinen, Gras, Matsch …</a:t>
                </a: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-100284" y="5537339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Im Sandkasten und auf der Wiese.</a:t>
                </a:r>
              </a:p>
            </p:txBody>
          </p:sp>
          <p:cxnSp>
            <p:nvCxnSpPr>
              <p:cNvPr id="28" name="Gekrümmte Verbindung 27"/>
              <p:cNvCxnSpPr/>
              <p:nvPr/>
            </p:nvCxnSpPr>
            <p:spPr>
              <a:xfrm rot="5400000">
                <a:off x="703288" y="5197115"/>
                <a:ext cx="489958" cy="334505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krümmte Verbindung 29"/>
              <p:cNvCxnSpPr/>
              <p:nvPr/>
            </p:nvCxnSpPr>
            <p:spPr>
              <a:xfrm rot="16200000" flipH="1">
                <a:off x="2612568" y="5189313"/>
                <a:ext cx="473755" cy="305712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ieren 64"/>
            <p:cNvGrpSpPr/>
            <p:nvPr/>
          </p:nvGrpSpPr>
          <p:grpSpPr>
            <a:xfrm>
              <a:off x="1290805" y="1900505"/>
              <a:ext cx="6305531" cy="2608615"/>
              <a:chOff x="1650845" y="2130877"/>
              <a:chExt cx="6305531" cy="2608615"/>
            </a:xfrm>
          </p:grpSpPr>
          <p:sp>
            <p:nvSpPr>
              <p:cNvPr id="10" name="Wolke 9"/>
              <p:cNvSpPr/>
              <p:nvPr/>
            </p:nvSpPr>
            <p:spPr>
              <a:xfrm>
                <a:off x="3989843" y="3871036"/>
                <a:ext cx="2243099" cy="868456"/>
              </a:xfrm>
              <a:prstGeom prst="cloud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Was spielen wir?</a:t>
                </a:r>
              </a:p>
            </p:txBody>
          </p:sp>
          <p:sp>
            <p:nvSpPr>
              <p:cNvPr id="13" name="Rechteck 12"/>
              <p:cNvSpPr/>
              <p:nvPr/>
            </p:nvSpPr>
            <p:spPr>
              <a:xfrm>
                <a:off x="1650845" y="4075093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3200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Einkaufen!</a:t>
                </a: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3347864" y="2922965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Wer übernimmt welche Rolle?</a:t>
                </a:r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4427984" y="2130877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Wie verhält sich jemand der einkauft?</a:t>
                </a:r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5868144" y="2662773"/>
                <a:ext cx="2088232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Wie verhält sich ein*e Verkäufer*in?</a:t>
                </a:r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5616836" y="3350375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Was gibt es zu kaufen?</a:t>
                </a:r>
              </a:p>
            </p:txBody>
          </p:sp>
          <p:cxnSp>
            <p:nvCxnSpPr>
              <p:cNvPr id="43" name="Gekrümmte Verbindung 42"/>
              <p:cNvCxnSpPr>
                <a:stCxn id="10" idx="3"/>
              </p:cNvCxnSpPr>
              <p:nvPr/>
            </p:nvCxnSpPr>
            <p:spPr>
              <a:xfrm rot="16200000" flipV="1">
                <a:off x="4724586" y="3533884"/>
                <a:ext cx="412182" cy="361432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krümmte Verbindung 50"/>
              <p:cNvCxnSpPr/>
              <p:nvPr/>
            </p:nvCxnSpPr>
            <p:spPr>
              <a:xfrm rot="16200000" flipV="1">
                <a:off x="4724260" y="3338715"/>
                <a:ext cx="974141" cy="90502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krümmte Verbindung 54"/>
              <p:cNvCxnSpPr/>
              <p:nvPr/>
            </p:nvCxnSpPr>
            <p:spPr>
              <a:xfrm flipV="1">
                <a:off x="5494409" y="3623624"/>
                <a:ext cx="379853" cy="214247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krümmte Verbindung 57"/>
              <p:cNvCxnSpPr/>
              <p:nvPr/>
            </p:nvCxnSpPr>
            <p:spPr>
              <a:xfrm rot="5400000" flipH="1" flipV="1">
                <a:off x="5280433" y="3176989"/>
                <a:ext cx="652602" cy="629309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Gerader Verbinder 3"/>
            <p:cNvSpPr/>
            <p:nvPr/>
          </p:nvSpPr>
          <p:spPr>
            <a:xfrm rot="5400000">
              <a:off x="2591551" y="2748741"/>
              <a:ext cx="714638" cy="22300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219" y="1486263"/>
                  </a:moveTo>
                  <a:arcTo wR="1616036" hR="1616036" stAng="11076360" swAng="2303174"/>
                </a:path>
              </a:pathLst>
            </a:custGeom>
            <a:noFill/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9" name="Gerader Verbinder 3"/>
            <p:cNvSpPr/>
            <p:nvPr/>
          </p:nvSpPr>
          <p:spPr>
            <a:xfrm rot="12617697">
              <a:off x="3122754" y="3578151"/>
              <a:ext cx="714638" cy="22272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219" y="1486263"/>
                  </a:moveTo>
                  <a:arcTo wR="1616036" hR="1616036" stAng="11076360" swAng="2303174"/>
                </a:path>
              </a:pathLst>
            </a:custGeom>
            <a:noFill/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0" name="Gerader Verbinder 3"/>
            <p:cNvSpPr/>
            <p:nvPr/>
          </p:nvSpPr>
          <p:spPr>
            <a:xfrm rot="18994384">
              <a:off x="647227" y="3212008"/>
              <a:ext cx="714638" cy="22300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219" y="1486263"/>
                  </a:moveTo>
                  <a:arcTo wR="1616036" hR="1616036" stAng="11076360" swAng="2303174"/>
                </a:path>
              </a:pathLst>
            </a:custGeom>
            <a:noFill/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9" name="Gruppieren 28"/>
          <p:cNvGrpSpPr/>
          <p:nvPr/>
        </p:nvGrpSpPr>
        <p:grpSpPr>
          <a:xfrm>
            <a:off x="5435960" y="4321851"/>
            <a:ext cx="1800336" cy="2203493"/>
            <a:chOff x="5435960" y="4321851"/>
            <a:chExt cx="1800336" cy="2203493"/>
          </a:xfrm>
        </p:grpSpPr>
        <p:sp>
          <p:nvSpPr>
            <p:cNvPr id="99" name="Herz 98"/>
            <p:cNvSpPr/>
            <p:nvPr/>
          </p:nvSpPr>
          <p:spPr>
            <a:xfrm>
              <a:off x="5477748" y="4321851"/>
              <a:ext cx="1758548" cy="2203493"/>
            </a:xfrm>
            <a:prstGeom prst="hear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de-DE" sz="1400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  <a:p>
              <a:endParaRPr lang="de-DE" sz="1400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  <a:p>
              <a:pPr algn="ctr"/>
              <a:endParaRPr lang="de-DE" sz="1400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  <a:p>
              <a:endParaRPr lang="de-DE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100" name="Rechteck 99"/>
            <p:cNvSpPr/>
            <p:nvPr/>
          </p:nvSpPr>
          <p:spPr>
            <a:xfrm>
              <a:off x="5435960" y="4785312"/>
              <a:ext cx="1783675" cy="1596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Freundlich sein.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Andere verstehen.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Mich verständlich machen.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…</a:t>
              </a:r>
            </a:p>
            <a:p>
              <a:pPr algn="ctr"/>
              <a:endParaRPr lang="de-DE" sz="1400" dirty="0"/>
            </a:p>
          </p:txBody>
        </p:sp>
      </p:grpSp>
      <p:sp>
        <p:nvSpPr>
          <p:cNvPr id="49" name="Rechteck 48"/>
          <p:cNvSpPr/>
          <p:nvPr/>
        </p:nvSpPr>
        <p:spPr>
          <a:xfrm>
            <a:off x="827584" y="-45938"/>
            <a:ext cx="1944216" cy="95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Von außen: Ich möchte hier Sand buddeln!</a:t>
            </a:r>
          </a:p>
        </p:txBody>
      </p:sp>
      <p:sp>
        <p:nvSpPr>
          <p:cNvPr id="50" name="Rechteck 49"/>
          <p:cNvSpPr/>
          <p:nvPr/>
        </p:nvSpPr>
        <p:spPr>
          <a:xfrm>
            <a:off x="3131840" y="692696"/>
            <a:ext cx="1944216" cy="95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Spiel: Ich möchte was anderes spielen!</a:t>
            </a:r>
          </a:p>
        </p:txBody>
      </p:sp>
      <p:sp>
        <p:nvSpPr>
          <p:cNvPr id="52" name="Rechteck 51"/>
          <p:cNvSpPr/>
          <p:nvPr/>
        </p:nvSpPr>
        <p:spPr>
          <a:xfrm>
            <a:off x="6444208" y="908720"/>
            <a:ext cx="194421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Sozial: Flüstern darf man nicht! 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635" y1="28013" x2="19635" y2="28013"/>
                        <a14:foregroundMark x1="25781" y1="19171" x2="25781" y2="19171"/>
                        <a14:foregroundMark x1="32813" y1="54617" x2="32813" y2="54617"/>
                        <a14:foregroundMark x1="21094" y1="61815" x2="21094" y2="61815"/>
                        <a14:foregroundMark x1="21094" y1="69092" x2="21094" y2="69092"/>
                        <a14:foregroundMark x1="23125" y1="75274" x2="23125" y2="75274"/>
                        <a14:foregroundMark x1="25052" y1="77387" x2="25052" y2="77387"/>
                        <a14:backgroundMark x1="42604" y1="32786" x2="42604" y2="32786"/>
                        <a14:backgroundMark x1="38958" y1="39437" x2="38958" y2="3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8" r="44176"/>
          <a:stretch/>
        </p:blipFill>
        <p:spPr>
          <a:xfrm flipH="1">
            <a:off x="6364123" y="2454679"/>
            <a:ext cx="2996126" cy="4668752"/>
          </a:xfrm>
        </p:spPr>
      </p:pic>
    </p:spTree>
    <p:extLst>
      <p:ext uri="{BB962C8B-B14F-4D97-AF65-F5344CB8AC3E}">
        <p14:creationId xmlns:p14="http://schemas.microsoft.com/office/powerpoint/2010/main" val="2308286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hteck 96"/>
          <p:cNvSpPr/>
          <p:nvPr/>
        </p:nvSpPr>
        <p:spPr>
          <a:xfrm>
            <a:off x="7884368" y="6093296"/>
            <a:ext cx="1267934" cy="7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77944" cy="6858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grpSp>
        <p:nvGrpSpPr>
          <p:cNvPr id="92" name="Gruppieren 91"/>
          <p:cNvGrpSpPr/>
          <p:nvPr/>
        </p:nvGrpSpPr>
        <p:grpSpPr>
          <a:xfrm>
            <a:off x="107504" y="1772816"/>
            <a:ext cx="3848756" cy="1357039"/>
            <a:chOff x="-252536" y="1756489"/>
            <a:chExt cx="3848756" cy="1357039"/>
          </a:xfrm>
        </p:grpSpPr>
        <p:sp>
          <p:nvSpPr>
            <p:cNvPr id="11" name="Rechteck 10"/>
            <p:cNvSpPr/>
            <p:nvPr/>
          </p:nvSpPr>
          <p:spPr>
            <a:xfrm>
              <a:off x="1309207" y="1756489"/>
              <a:ext cx="2287013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Ink Free" panose="03080402000500000000" pitchFamily="66" charset="0"/>
                </a:rPr>
                <a:t>Kann ich auch mitspielen?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-252536" y="2325634"/>
              <a:ext cx="2203479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Ink Free" panose="03080402000500000000" pitchFamily="66" charset="0"/>
                </a:rPr>
                <a:t>Spielst Du mit mir?</a:t>
              </a:r>
            </a:p>
          </p:txBody>
        </p:sp>
        <p:cxnSp>
          <p:nvCxnSpPr>
            <p:cNvPr id="31" name="Gekrümmte Verbindung 30"/>
            <p:cNvCxnSpPr/>
            <p:nvPr/>
          </p:nvCxnSpPr>
          <p:spPr>
            <a:xfrm rot="16200000" flipV="1">
              <a:off x="502290" y="2816699"/>
              <a:ext cx="317813" cy="275845"/>
            </a:xfrm>
            <a:prstGeom prst="curvedConnector3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krümmte Verbindung 33"/>
            <p:cNvCxnSpPr/>
            <p:nvPr/>
          </p:nvCxnSpPr>
          <p:spPr>
            <a:xfrm rot="5400000" flipH="1" flipV="1">
              <a:off x="1661680" y="2434561"/>
              <a:ext cx="741162" cy="537146"/>
            </a:xfrm>
            <a:prstGeom prst="curvedConnector3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en 70"/>
          <p:cNvGrpSpPr/>
          <p:nvPr/>
        </p:nvGrpSpPr>
        <p:grpSpPr>
          <a:xfrm>
            <a:off x="-36512" y="323123"/>
            <a:ext cx="1944216" cy="1521701"/>
            <a:chOff x="-310912" y="914787"/>
            <a:chExt cx="1944216" cy="1521701"/>
          </a:xfrm>
        </p:grpSpPr>
        <p:grpSp>
          <p:nvGrpSpPr>
            <p:cNvPr id="69" name="Gruppieren 68"/>
            <p:cNvGrpSpPr/>
            <p:nvPr/>
          </p:nvGrpSpPr>
          <p:grpSpPr>
            <a:xfrm>
              <a:off x="-310912" y="1339594"/>
              <a:ext cx="1944216" cy="1096894"/>
              <a:chOff x="-364071" y="556000"/>
              <a:chExt cx="1944216" cy="1096894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-364071" y="780411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Konflikt!</a:t>
                </a:r>
              </a:p>
            </p:txBody>
          </p:sp>
          <p:sp>
            <p:nvSpPr>
              <p:cNvPr id="68" name="Explosion 2 67"/>
              <p:cNvSpPr/>
              <p:nvPr/>
            </p:nvSpPr>
            <p:spPr>
              <a:xfrm>
                <a:off x="-194563" y="556000"/>
                <a:ext cx="1636414" cy="1096894"/>
              </a:xfrm>
              <a:prstGeom prst="irregularSeal2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70" name="Gewitterblitz 69"/>
            <p:cNvSpPr/>
            <p:nvPr/>
          </p:nvSpPr>
          <p:spPr>
            <a:xfrm flipV="1">
              <a:off x="260398" y="914787"/>
              <a:ext cx="442919" cy="587439"/>
            </a:xfrm>
            <a:prstGeom prst="lightningBol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3039831" y="44624"/>
            <a:ext cx="5492609" cy="1296144"/>
            <a:chOff x="2751799" y="709470"/>
            <a:chExt cx="5492609" cy="1296144"/>
          </a:xfrm>
        </p:grpSpPr>
        <p:sp>
          <p:nvSpPr>
            <p:cNvPr id="21" name="Rechteck 20"/>
            <p:cNvSpPr/>
            <p:nvPr/>
          </p:nvSpPr>
          <p:spPr>
            <a:xfrm>
              <a:off x="6300192" y="980728"/>
              <a:ext cx="1944216" cy="6480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Ink Free" panose="03080402000500000000" pitchFamily="66" charset="0"/>
                </a:rPr>
                <a:t>Rolle: Ich möchte auch mal verkaufen!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2751799" y="709470"/>
              <a:ext cx="2108233" cy="951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  <a:latin typeface="Ink Free" panose="03080402000500000000" pitchFamily="66" charset="0"/>
                </a:rPr>
                <a:t>Bedeutung: So kauft man nicht ein!</a:t>
              </a:r>
            </a:p>
          </p:txBody>
        </p:sp>
        <p:grpSp>
          <p:nvGrpSpPr>
            <p:cNvPr id="73" name="Gruppieren 72"/>
            <p:cNvGrpSpPr/>
            <p:nvPr/>
          </p:nvGrpSpPr>
          <p:grpSpPr>
            <a:xfrm>
              <a:off x="4427984" y="908720"/>
              <a:ext cx="1944216" cy="1096894"/>
              <a:chOff x="5021739" y="1152709"/>
              <a:chExt cx="1944216" cy="1096894"/>
            </a:xfrm>
          </p:grpSpPr>
          <p:sp>
            <p:nvSpPr>
              <p:cNvPr id="20" name="Rechteck 19"/>
              <p:cNvSpPr/>
              <p:nvPr/>
            </p:nvSpPr>
            <p:spPr>
              <a:xfrm>
                <a:off x="5021739" y="1446470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Konflikt!</a:t>
                </a:r>
              </a:p>
            </p:txBody>
          </p:sp>
          <p:sp>
            <p:nvSpPr>
              <p:cNvPr id="72" name="Explosion 2 71"/>
              <p:cNvSpPr/>
              <p:nvPr/>
            </p:nvSpPr>
            <p:spPr>
              <a:xfrm>
                <a:off x="5217762" y="1152709"/>
                <a:ext cx="1636414" cy="1096894"/>
              </a:xfrm>
              <a:prstGeom prst="irregularSeal2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74" name="Gewitterblitz 73"/>
            <p:cNvSpPr/>
            <p:nvPr/>
          </p:nvSpPr>
          <p:spPr>
            <a:xfrm rot="4365598" flipV="1">
              <a:off x="5761937" y="804334"/>
              <a:ext cx="614397" cy="581394"/>
            </a:xfrm>
            <a:prstGeom prst="lightningBol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5" name="Gewitterblitz 74"/>
            <p:cNvSpPr/>
            <p:nvPr/>
          </p:nvSpPr>
          <p:spPr>
            <a:xfrm rot="7523315">
              <a:off x="4992913" y="663724"/>
              <a:ext cx="442919" cy="587439"/>
            </a:xfrm>
            <a:prstGeom prst="lightningBol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179512" y="1772816"/>
            <a:ext cx="7632848" cy="4824536"/>
            <a:chOff x="-180528" y="1900505"/>
            <a:chExt cx="7632848" cy="4824536"/>
          </a:xfrm>
        </p:grpSpPr>
        <p:sp>
          <p:nvSpPr>
            <p:cNvPr id="3" name="Wolke 2"/>
            <p:cNvSpPr/>
            <p:nvPr/>
          </p:nvSpPr>
          <p:spPr>
            <a:xfrm>
              <a:off x="70040" y="3152109"/>
              <a:ext cx="2264558" cy="648072"/>
            </a:xfrm>
            <a:prstGeom prst="cloud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20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Wer spielt?</a:t>
              </a:r>
            </a:p>
          </p:txBody>
        </p:sp>
        <p:grpSp>
          <p:nvGrpSpPr>
            <p:cNvPr id="33" name="Gruppieren 32"/>
            <p:cNvGrpSpPr/>
            <p:nvPr/>
          </p:nvGrpSpPr>
          <p:grpSpPr>
            <a:xfrm>
              <a:off x="-180528" y="4464518"/>
              <a:ext cx="4876542" cy="2260523"/>
              <a:chOff x="-100284" y="3996896"/>
              <a:chExt cx="4876542" cy="2260523"/>
            </a:xfrm>
          </p:grpSpPr>
          <p:sp>
            <p:nvSpPr>
              <p:cNvPr id="18" name="Wolke 17"/>
              <p:cNvSpPr/>
              <p:nvPr/>
            </p:nvSpPr>
            <p:spPr>
              <a:xfrm>
                <a:off x="992678" y="3996896"/>
                <a:ext cx="2147398" cy="1300531"/>
              </a:xfrm>
              <a:prstGeom prst="cloud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Wo / Womit spielen wir?</a:t>
                </a:r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2131963" y="5609347"/>
                <a:ext cx="2644295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Sandformen, Sand, Steinen, Gras, Matsch …</a:t>
                </a: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-100284" y="5537339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Im Sandkasten und auf der Wiese.</a:t>
                </a:r>
              </a:p>
            </p:txBody>
          </p:sp>
          <p:cxnSp>
            <p:nvCxnSpPr>
              <p:cNvPr id="28" name="Gekrümmte Verbindung 27"/>
              <p:cNvCxnSpPr/>
              <p:nvPr/>
            </p:nvCxnSpPr>
            <p:spPr>
              <a:xfrm rot="5400000">
                <a:off x="703288" y="5197115"/>
                <a:ext cx="489958" cy="334505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krümmte Verbindung 29"/>
              <p:cNvCxnSpPr/>
              <p:nvPr/>
            </p:nvCxnSpPr>
            <p:spPr>
              <a:xfrm rot="16200000" flipH="1">
                <a:off x="2612568" y="5075596"/>
                <a:ext cx="473755" cy="305712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ieren 64"/>
            <p:cNvGrpSpPr/>
            <p:nvPr/>
          </p:nvGrpSpPr>
          <p:grpSpPr>
            <a:xfrm>
              <a:off x="1290805" y="1900505"/>
              <a:ext cx="6161515" cy="2608615"/>
              <a:chOff x="1650845" y="2130877"/>
              <a:chExt cx="6161515" cy="2608615"/>
            </a:xfrm>
          </p:grpSpPr>
          <p:sp>
            <p:nvSpPr>
              <p:cNvPr id="10" name="Wolke 9"/>
              <p:cNvSpPr/>
              <p:nvPr/>
            </p:nvSpPr>
            <p:spPr>
              <a:xfrm>
                <a:off x="3989843" y="3871036"/>
                <a:ext cx="2243099" cy="868456"/>
              </a:xfrm>
              <a:prstGeom prst="cloud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Was spielen wir?</a:t>
                </a:r>
              </a:p>
            </p:txBody>
          </p:sp>
          <p:sp>
            <p:nvSpPr>
              <p:cNvPr id="13" name="Rechteck 12"/>
              <p:cNvSpPr/>
              <p:nvPr/>
            </p:nvSpPr>
            <p:spPr>
              <a:xfrm>
                <a:off x="1650845" y="4075093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sz="3200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Einkaufen!</a:t>
                </a: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3347864" y="2922965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Wer übernimmt welche Rolle?</a:t>
                </a:r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4427984" y="2130877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Wie verhält sich jemand der einkauft?</a:t>
                </a:r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5868144" y="2662773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Wie verhält sich eine Verkäufer*in?</a:t>
                </a:r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5616836" y="3350375"/>
                <a:ext cx="1944216" cy="64807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solidFill>
                      <a:schemeClr val="bg1"/>
                    </a:solidFill>
                    <a:latin typeface="Ink Free" panose="03080402000500000000" pitchFamily="66" charset="0"/>
                  </a:rPr>
                  <a:t>Was gibt es zu kaufen?</a:t>
                </a:r>
              </a:p>
            </p:txBody>
          </p:sp>
          <p:cxnSp>
            <p:nvCxnSpPr>
              <p:cNvPr id="43" name="Gekrümmte Verbindung 42"/>
              <p:cNvCxnSpPr>
                <a:stCxn id="10" idx="3"/>
              </p:cNvCxnSpPr>
              <p:nvPr/>
            </p:nvCxnSpPr>
            <p:spPr>
              <a:xfrm rot="16200000" flipV="1">
                <a:off x="4724586" y="3533884"/>
                <a:ext cx="412182" cy="361432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krümmte Verbindung 50"/>
              <p:cNvCxnSpPr/>
              <p:nvPr/>
            </p:nvCxnSpPr>
            <p:spPr>
              <a:xfrm rot="16200000" flipV="1">
                <a:off x="4724260" y="3338715"/>
                <a:ext cx="974141" cy="90502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krümmte Verbindung 54"/>
              <p:cNvCxnSpPr/>
              <p:nvPr/>
            </p:nvCxnSpPr>
            <p:spPr>
              <a:xfrm flipV="1">
                <a:off x="5494409" y="3623624"/>
                <a:ext cx="379853" cy="214247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krümmte Verbindung 57"/>
              <p:cNvCxnSpPr/>
              <p:nvPr/>
            </p:nvCxnSpPr>
            <p:spPr>
              <a:xfrm rot="5400000" flipH="1" flipV="1">
                <a:off x="5280433" y="3176989"/>
                <a:ext cx="652602" cy="629309"/>
              </a:xfrm>
              <a:prstGeom prst="curvedConnector3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Gerader Verbinder 3"/>
            <p:cNvSpPr/>
            <p:nvPr/>
          </p:nvSpPr>
          <p:spPr>
            <a:xfrm rot="5400000">
              <a:off x="2591551" y="2748741"/>
              <a:ext cx="714638" cy="22300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219" y="1486263"/>
                  </a:moveTo>
                  <a:arcTo wR="1616036" hR="1616036" stAng="11076360" swAng="2303174"/>
                </a:path>
              </a:pathLst>
            </a:custGeom>
            <a:noFill/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9" name="Gerader Verbinder 3"/>
            <p:cNvSpPr/>
            <p:nvPr/>
          </p:nvSpPr>
          <p:spPr>
            <a:xfrm rot="12617697">
              <a:off x="3122754" y="3578151"/>
              <a:ext cx="714638" cy="222721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219" y="1486263"/>
                  </a:moveTo>
                  <a:arcTo wR="1616036" hR="1616036" stAng="11076360" swAng="2303174"/>
                </a:path>
              </a:pathLst>
            </a:custGeom>
            <a:noFill/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0" name="Gerader Verbinder 3"/>
            <p:cNvSpPr/>
            <p:nvPr/>
          </p:nvSpPr>
          <p:spPr>
            <a:xfrm rot="18994384">
              <a:off x="647227" y="3212008"/>
              <a:ext cx="714638" cy="22300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219" y="1486263"/>
                  </a:moveTo>
                  <a:arcTo wR="1616036" hR="1616036" stAng="11076360" swAng="2303174"/>
                </a:path>
              </a:pathLst>
            </a:custGeom>
            <a:noFill/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9" name="Gruppieren 28"/>
          <p:cNvGrpSpPr/>
          <p:nvPr/>
        </p:nvGrpSpPr>
        <p:grpSpPr>
          <a:xfrm>
            <a:off x="5435960" y="4321851"/>
            <a:ext cx="1800336" cy="2203493"/>
            <a:chOff x="5435960" y="4321851"/>
            <a:chExt cx="1800336" cy="2203493"/>
          </a:xfrm>
        </p:grpSpPr>
        <p:sp>
          <p:nvSpPr>
            <p:cNvPr id="99" name="Herz 98"/>
            <p:cNvSpPr/>
            <p:nvPr/>
          </p:nvSpPr>
          <p:spPr>
            <a:xfrm>
              <a:off x="5477748" y="4321851"/>
              <a:ext cx="1758548" cy="2203493"/>
            </a:xfrm>
            <a:prstGeom prst="hear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de-DE" sz="1400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  <a:p>
              <a:endParaRPr lang="de-DE" sz="1400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  <a:p>
              <a:pPr algn="ctr"/>
              <a:endParaRPr lang="de-DE" sz="1400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  <a:p>
              <a:endParaRPr lang="de-DE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  <p:sp>
          <p:nvSpPr>
            <p:cNvPr id="100" name="Rechteck 99"/>
            <p:cNvSpPr/>
            <p:nvPr/>
          </p:nvSpPr>
          <p:spPr>
            <a:xfrm>
              <a:off x="5435960" y="4785312"/>
              <a:ext cx="1783675" cy="1596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Freundlich sein.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Andere verstehen.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Mich verständlich machen.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…</a:t>
              </a:r>
            </a:p>
            <a:p>
              <a:pPr algn="ctr"/>
              <a:endParaRPr lang="de-DE" sz="1400" dirty="0"/>
            </a:p>
          </p:txBody>
        </p:sp>
      </p:grpSp>
      <p:sp>
        <p:nvSpPr>
          <p:cNvPr id="49" name="Rechteck 48"/>
          <p:cNvSpPr/>
          <p:nvPr/>
        </p:nvSpPr>
        <p:spPr>
          <a:xfrm>
            <a:off x="827584" y="-45938"/>
            <a:ext cx="1944216" cy="95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Von außen: Ich möchte hier Sand buddeln!</a:t>
            </a:r>
          </a:p>
        </p:txBody>
      </p:sp>
      <p:sp>
        <p:nvSpPr>
          <p:cNvPr id="50" name="Rechteck 49"/>
          <p:cNvSpPr/>
          <p:nvPr/>
        </p:nvSpPr>
        <p:spPr>
          <a:xfrm>
            <a:off x="3131840" y="692696"/>
            <a:ext cx="1944216" cy="95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Spiel: Ich möchte was anderes spielen!</a:t>
            </a:r>
          </a:p>
        </p:txBody>
      </p:sp>
      <p:sp>
        <p:nvSpPr>
          <p:cNvPr id="52" name="Rechteck 51"/>
          <p:cNvSpPr/>
          <p:nvPr/>
        </p:nvSpPr>
        <p:spPr>
          <a:xfrm>
            <a:off x="6444208" y="908720"/>
            <a:ext cx="194421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Ink Free" panose="03080402000500000000" pitchFamily="66" charset="0"/>
              </a:rPr>
              <a:t>Sozial: Flüstern darf man nicht! 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635" y1="28013" x2="19635" y2="28013"/>
                        <a14:foregroundMark x1="25781" y1="19171" x2="25781" y2="19171"/>
                        <a14:foregroundMark x1="32813" y1="54617" x2="32813" y2="54617"/>
                        <a14:foregroundMark x1="21094" y1="61815" x2="21094" y2="61815"/>
                        <a14:foregroundMark x1="21094" y1="69092" x2="21094" y2="69092"/>
                        <a14:foregroundMark x1="23125" y1="75274" x2="23125" y2="75274"/>
                        <a14:foregroundMark x1="25052" y1="77387" x2="25052" y2="77387"/>
                        <a14:backgroundMark x1="42604" y1="32786" x2="42604" y2="32786"/>
                        <a14:backgroundMark x1="38958" y1="39437" x2="38958" y2="39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8" r="44176"/>
          <a:stretch/>
        </p:blipFill>
        <p:spPr>
          <a:xfrm flipH="1">
            <a:off x="6364123" y="2454679"/>
            <a:ext cx="2996126" cy="4668752"/>
          </a:xfrm>
        </p:spPr>
      </p:pic>
      <p:grpSp>
        <p:nvGrpSpPr>
          <p:cNvPr id="53" name="Gruppieren 52"/>
          <p:cNvGrpSpPr/>
          <p:nvPr/>
        </p:nvGrpSpPr>
        <p:grpSpPr>
          <a:xfrm>
            <a:off x="107504" y="260648"/>
            <a:ext cx="9001000" cy="6336704"/>
            <a:chOff x="107504" y="1097360"/>
            <a:chExt cx="9001000" cy="6336704"/>
          </a:xfrm>
        </p:grpSpPr>
        <p:sp>
          <p:nvSpPr>
            <p:cNvPr id="54" name="Ellipse 53"/>
            <p:cNvSpPr/>
            <p:nvPr/>
          </p:nvSpPr>
          <p:spPr bwMode="auto">
            <a:xfrm>
              <a:off x="107504" y="1097360"/>
              <a:ext cx="4140460" cy="23321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b="1" dirty="0"/>
                <a:t>Symbolische Ebene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000" dirty="0"/>
                <a:t>Was spielen wir?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000" dirty="0"/>
                <a:t>Wie spielen wir das? </a:t>
              </a:r>
            </a:p>
            <a:p>
              <a:pPr algn="ctr"/>
              <a:r>
                <a:rPr lang="de-DE" sz="1800" dirty="0"/>
                <a:t>Thema, Unterthemen,</a:t>
              </a:r>
            </a:p>
            <a:p>
              <a:pPr algn="ctr"/>
              <a:r>
                <a:rPr lang="de-DE" sz="1800" dirty="0"/>
                <a:t>Ziele, Methoden, Regeln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899592" y="4721135"/>
              <a:ext cx="4680520" cy="271292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b="1" dirty="0"/>
                <a:t>Soziale Ebene</a:t>
              </a:r>
              <a:r>
                <a:rPr lang="de-DE" sz="2000" dirty="0"/>
                <a:t> 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000" dirty="0"/>
                <a:t>Wie gehen wir miteinander um?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000" dirty="0"/>
                <a:t>Wie lösen wir Konflikte?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000" dirty="0"/>
                <a:t>Was für Verhaltensregeln gibt es?</a:t>
              </a:r>
            </a:p>
          </p:txBody>
        </p:sp>
        <p:sp>
          <p:nvSpPr>
            <p:cNvPr id="57" name="Ellipse 56"/>
            <p:cNvSpPr/>
            <p:nvPr/>
          </p:nvSpPr>
          <p:spPr bwMode="auto">
            <a:xfrm>
              <a:off x="4955604" y="1889448"/>
              <a:ext cx="4152900" cy="246702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2000" b="1" dirty="0"/>
                <a:t>Räumlich-materielle Ebene</a:t>
              </a:r>
              <a:r>
                <a:rPr lang="de-DE" sz="2000" dirty="0"/>
                <a:t> 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000" dirty="0"/>
                <a:t>Wer spielt mit?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000" dirty="0"/>
                <a:t>Mit welchen Objekten?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000" dirty="0"/>
                <a:t>Wo im Raum?</a:t>
              </a:r>
            </a:p>
            <a:p>
              <a:endParaRPr lang="de-DE" sz="2000" dirty="0"/>
            </a:p>
            <a:p>
              <a:r>
                <a:rPr lang="de-DE" sz="2000" dirty="0"/>
                <a:t> </a:t>
              </a:r>
            </a:p>
          </p:txBody>
        </p:sp>
        <p:sp>
          <p:nvSpPr>
            <p:cNvPr id="59" name="Pfeil nach oben und unten 58"/>
            <p:cNvSpPr/>
            <p:nvPr/>
          </p:nvSpPr>
          <p:spPr bwMode="auto">
            <a:xfrm rot="21037194">
              <a:off x="2095659" y="3272214"/>
              <a:ext cx="504056" cy="1651119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0" name="Pfeil nach oben und unten 59"/>
            <p:cNvSpPr/>
            <p:nvPr/>
          </p:nvSpPr>
          <p:spPr bwMode="auto">
            <a:xfrm rot="2481748">
              <a:off x="5438408" y="3968067"/>
              <a:ext cx="504056" cy="1696876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1" name="Pfeil nach oben und unten 60"/>
            <p:cNvSpPr/>
            <p:nvPr/>
          </p:nvSpPr>
          <p:spPr bwMode="auto">
            <a:xfrm rot="17328503">
              <a:off x="4449719" y="1784097"/>
              <a:ext cx="504056" cy="1221022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63" name="Ellipse 62"/>
          <p:cNvSpPr/>
          <p:nvPr/>
        </p:nvSpPr>
        <p:spPr bwMode="auto">
          <a:xfrm>
            <a:off x="2766197" y="2014915"/>
            <a:ext cx="2501782" cy="2234927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2000" dirty="0"/>
              <a:t>Autor*in</a:t>
            </a:r>
          </a:p>
          <a:p>
            <a:pPr algn="ctr"/>
            <a:r>
              <a:rPr lang="de-DE" sz="2000" dirty="0"/>
              <a:t>Regisseur*in</a:t>
            </a:r>
          </a:p>
          <a:p>
            <a:pPr algn="ctr"/>
            <a:r>
              <a:rPr lang="de-DE" sz="2000" dirty="0"/>
              <a:t>Schauspieler*in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17587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e-DE" dirty="0"/>
              <a:t>Kinder brauchen Kinder.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59" y="1772816"/>
            <a:ext cx="6048674" cy="403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hteck 4"/>
          <p:cNvSpPr/>
          <p:nvPr/>
        </p:nvSpPr>
        <p:spPr>
          <a:xfrm>
            <a:off x="6264188" y="1200944"/>
            <a:ext cx="2268252" cy="1219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Freude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Wohlbefinden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Glück</a:t>
            </a:r>
          </a:p>
        </p:txBody>
      </p:sp>
      <p:sp>
        <p:nvSpPr>
          <p:cNvPr id="6" name="Rechteck 5"/>
          <p:cNvSpPr/>
          <p:nvPr/>
        </p:nvSpPr>
        <p:spPr>
          <a:xfrm>
            <a:off x="363326" y="1200944"/>
            <a:ext cx="5504818" cy="3812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Soziale Entwicklung,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Kommunikation </a:t>
            </a:r>
          </a:p>
          <a:p>
            <a:pPr algn="ctr"/>
            <a:r>
              <a:rPr lang="de-DE" dirty="0">
                <a:latin typeface="Segoe UI" panose="020B0502040204020203" pitchFamily="34" charset="0"/>
                <a:cs typeface="Segoe UI" panose="020B0502040204020203" pitchFamily="34" charset="0"/>
              </a:rPr>
              <a:t>&amp; Kognition</a:t>
            </a:r>
          </a:p>
          <a:p>
            <a:pPr algn="ctr"/>
            <a:endParaRPr lang="de-DE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Anwerben von Spielpartnern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Aufnahme in die Spielgruppe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Koordination und Kooperation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Aushandlung von Bedeutungen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Umformung der Realität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Lösung von Konflikten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Soziale Verhaltensweisen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Perspektivenübernahme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Segoe UI" panose="020B0502040204020203" pitchFamily="34" charset="0"/>
                <a:cs typeface="Segoe UI" panose="020B0502040204020203" pitchFamily="34" charset="0"/>
              </a:rPr>
              <a:t>Konkurrenz</a:t>
            </a:r>
          </a:p>
        </p:txBody>
      </p:sp>
    </p:spTree>
    <p:extLst>
      <p:ext uri="{BB962C8B-B14F-4D97-AF65-F5344CB8AC3E}">
        <p14:creationId xmlns:p14="http://schemas.microsoft.com/office/powerpoint/2010/main" val="4285931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keanos">
  <a:themeElements>
    <a:clrScheme name="Benutzerdefiniert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F6C120"/>
      </a:accent1>
      <a:accent2>
        <a:srgbClr val="B38806"/>
      </a:accent2>
      <a:accent3>
        <a:srgbClr val="FFCC00"/>
      </a:accent3>
      <a:accent4>
        <a:srgbClr val="FADA7A"/>
      </a:accent4>
      <a:accent5>
        <a:srgbClr val="93B9C3"/>
      </a:accent5>
      <a:accent6>
        <a:srgbClr val="518592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 1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F6C120"/>
    </a:accent1>
    <a:accent2>
      <a:srgbClr val="B38806"/>
    </a:accent2>
    <a:accent3>
      <a:srgbClr val="FFCC00"/>
    </a:accent3>
    <a:accent4>
      <a:srgbClr val="FADA7A"/>
    </a:accent4>
    <a:accent5>
      <a:srgbClr val="93B9C3"/>
    </a:accent5>
    <a:accent6>
      <a:srgbClr val="518592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Benutzerdefiniert 1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F6C120"/>
    </a:accent1>
    <a:accent2>
      <a:srgbClr val="B38806"/>
    </a:accent2>
    <a:accent3>
      <a:srgbClr val="FFCC00"/>
    </a:accent3>
    <a:accent4>
      <a:srgbClr val="FADA7A"/>
    </a:accent4>
    <a:accent5>
      <a:srgbClr val="93B9C3"/>
    </a:accent5>
    <a:accent6>
      <a:srgbClr val="518592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1097</Words>
  <Application>Microsoft Office PowerPoint</Application>
  <PresentationFormat>On-screen Show (4:3)</PresentationFormat>
  <Paragraphs>223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Bookman Old Style</vt:lpstr>
      <vt:lpstr>Calibri</vt:lpstr>
      <vt:lpstr>Courier New</vt:lpstr>
      <vt:lpstr>Gill Sans MT</vt:lpstr>
      <vt:lpstr>Ink Free</vt:lpstr>
      <vt:lpstr>OCR A Extended</vt:lpstr>
      <vt:lpstr>Segoe UI</vt:lpstr>
      <vt:lpstr>Segoe UI Symbol</vt:lpstr>
      <vt:lpstr>Symbol</vt:lpstr>
      <vt:lpstr>Times New Roman</vt:lpstr>
      <vt:lpstr>Wingdings</vt:lpstr>
      <vt:lpstr>Wingdings 3</vt:lpstr>
      <vt:lpstr>Okeanos</vt:lpstr>
      <vt:lpstr>Gleichgesinnt </vt:lpstr>
      <vt:lpstr>PowerPoint Presentation</vt:lpstr>
      <vt:lpstr>PowerPoint Presentation</vt:lpstr>
      <vt:lpstr>PowerPoint Presentation</vt:lpstr>
      <vt:lpstr>PowerPoint Presentation</vt:lpstr>
      <vt:lpstr>Kinder brauchen Kinder.</vt:lpstr>
      <vt:lpstr>PowerPoint Presentation</vt:lpstr>
      <vt:lpstr>PowerPoint Presentation</vt:lpstr>
      <vt:lpstr>Kinder brauchen Kinder.</vt:lpstr>
      <vt:lpstr>Kinder brauchen Kinder.</vt:lpstr>
      <vt:lpstr>Beziehungen zwischen Kindern  sind horizontal.</vt:lpstr>
      <vt:lpstr>Beziehungen zwischen Erwachsenem und Kind sind vertikal.</vt:lpstr>
      <vt:lpstr>Freundschaften</vt:lpstr>
      <vt:lpstr>Freundschaften</vt:lpstr>
      <vt:lpstr>Freundschaften</vt:lpstr>
      <vt:lpstr>Freundschaften</vt:lpstr>
      <vt:lpstr>Freundschaften</vt:lpstr>
      <vt:lpstr>Engelskreis und Teufelskreis</vt:lpstr>
      <vt:lpstr>Peerkulturen</vt:lpstr>
      <vt:lpstr>Unsere Peerkultur</vt:lpstr>
      <vt:lpstr>Kultur der Fachkräfte</vt:lpstr>
      <vt:lpstr>Kultur der Fachkräfte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Veronika Baur</dc:creator>
  <cp:lastModifiedBy>REINESCH Nadine</cp:lastModifiedBy>
  <cp:revision>321</cp:revision>
  <dcterms:created xsi:type="dcterms:W3CDTF">2016-05-25T07:37:24Z</dcterms:created>
  <dcterms:modified xsi:type="dcterms:W3CDTF">2023-06-01T08:36:15Z</dcterms:modified>
</cp:coreProperties>
</file>